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329" r:id="rId8"/>
    <p:sldId id="331" r:id="rId9"/>
    <p:sldId id="330" r:id="rId10"/>
    <p:sldId id="265" r:id="rId11"/>
    <p:sldId id="266" r:id="rId12"/>
    <p:sldId id="267" r:id="rId13"/>
    <p:sldId id="268" r:id="rId14"/>
    <p:sldId id="319" r:id="rId15"/>
    <p:sldId id="284" r:id="rId16"/>
    <p:sldId id="285" r:id="rId17"/>
    <p:sldId id="286" r:id="rId18"/>
    <p:sldId id="287" r:id="rId19"/>
    <p:sldId id="320" r:id="rId20"/>
    <p:sldId id="288" r:id="rId21"/>
    <p:sldId id="321" r:id="rId22"/>
    <p:sldId id="289" r:id="rId23"/>
    <p:sldId id="322" r:id="rId24"/>
    <p:sldId id="282" r:id="rId25"/>
    <p:sldId id="323" r:id="rId26"/>
    <p:sldId id="296" r:id="rId27"/>
    <p:sldId id="324" r:id="rId28"/>
    <p:sldId id="325" r:id="rId29"/>
    <p:sldId id="326" r:id="rId30"/>
    <p:sldId id="327" r:id="rId31"/>
    <p:sldId id="328" r:id="rId32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6FB2"/>
    <a:srgbClr val="F25C1E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64" autoAdjust="0"/>
    <p:restoredTop sz="94660"/>
  </p:normalViewPr>
  <p:slideViewPr>
    <p:cSldViewPr snapToGrid="0">
      <p:cViewPr varScale="1">
        <p:scale>
          <a:sx n="66" d="100"/>
          <a:sy n="66" d="100"/>
        </p:scale>
        <p:origin x="78" y="5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B33D-C872-4440-B67C-9464E2CA502B}" type="datetimeFigureOut">
              <a:rPr lang="ru-RU" smtClean="0"/>
              <a:t>15.04.2025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E4D1-985D-41FE-B18E-B91CE9F586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9543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B33D-C872-4440-B67C-9464E2CA502B}" type="datetimeFigureOut">
              <a:rPr lang="ru-RU" smtClean="0"/>
              <a:t>15.04.2025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E4D1-985D-41FE-B18E-B91CE9F586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0132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B33D-C872-4440-B67C-9464E2CA502B}" type="datetimeFigureOut">
              <a:rPr lang="ru-RU" smtClean="0"/>
              <a:t>15.04.2025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E4D1-985D-41FE-B18E-B91CE9F586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5617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B33D-C872-4440-B67C-9464E2CA502B}" type="datetimeFigureOut">
              <a:rPr lang="ru-RU" smtClean="0"/>
              <a:t>15.04.2025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E4D1-985D-41FE-B18E-B91CE9F586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1900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B33D-C872-4440-B67C-9464E2CA502B}" type="datetimeFigureOut">
              <a:rPr lang="ru-RU" smtClean="0"/>
              <a:t>15.04.2025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E4D1-985D-41FE-B18E-B91CE9F586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4043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B33D-C872-4440-B67C-9464E2CA502B}" type="datetimeFigureOut">
              <a:rPr lang="ru-RU" smtClean="0"/>
              <a:t>15.04.2025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E4D1-985D-41FE-B18E-B91CE9F586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5864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B33D-C872-4440-B67C-9464E2CA502B}" type="datetimeFigureOut">
              <a:rPr lang="ru-RU" smtClean="0"/>
              <a:t>15.04.2025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E4D1-985D-41FE-B18E-B91CE9F586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6049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B33D-C872-4440-B67C-9464E2CA502B}" type="datetimeFigureOut">
              <a:rPr lang="ru-RU" smtClean="0"/>
              <a:t>15.04.2025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E4D1-985D-41FE-B18E-B91CE9F586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3745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B33D-C872-4440-B67C-9464E2CA502B}" type="datetimeFigureOut">
              <a:rPr lang="ru-RU" smtClean="0"/>
              <a:t>15.04.2025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E4D1-985D-41FE-B18E-B91CE9F586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0864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B33D-C872-4440-B67C-9464E2CA502B}" type="datetimeFigureOut">
              <a:rPr lang="ru-RU" smtClean="0"/>
              <a:t>15.04.2025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E4D1-985D-41FE-B18E-B91CE9F586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436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B33D-C872-4440-B67C-9464E2CA502B}" type="datetimeFigureOut">
              <a:rPr lang="ru-RU" smtClean="0"/>
              <a:t>15.04.2025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E4D1-985D-41FE-B18E-B91CE9F586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2131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3B33D-C872-4440-B67C-9464E2CA502B}" type="datetimeFigureOut">
              <a:rPr lang="ru-RU" smtClean="0"/>
              <a:t>15.04.2025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1E4D1-985D-41FE-B18E-B91CE9F586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9399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63798" y="6170099"/>
            <a:ext cx="5699308" cy="330314"/>
          </a:xfrm>
        </p:spPr>
        <p:txBody>
          <a:bodyPr>
            <a:normAutofit fontScale="90000"/>
          </a:bodyPr>
          <a:lstStyle/>
          <a:p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Алгоритм работы на портале «Работа в России»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4028" y="1078029"/>
            <a:ext cx="11418848" cy="4440914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216FB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РЕГИСТРАЦИЯ </a:t>
            </a:r>
            <a:r>
              <a:rPr lang="en-US" sz="4000" b="1" dirty="0">
                <a:solidFill>
                  <a:srgbClr val="216FB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/>
            </a:r>
            <a:br>
              <a:rPr lang="en-US" sz="4000" b="1" dirty="0">
                <a:solidFill>
                  <a:srgbClr val="216FB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ru-RU" sz="4000" b="1" dirty="0">
                <a:solidFill>
                  <a:srgbClr val="216FB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НЕСОВЕРШЕННОЛЕТНИХ ГРАЖДАН </a:t>
            </a:r>
            <a:r>
              <a:rPr lang="en-US" sz="4000" b="1" dirty="0">
                <a:solidFill>
                  <a:srgbClr val="216FB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/>
            </a:r>
            <a:br>
              <a:rPr lang="en-US" sz="4000" b="1" dirty="0">
                <a:solidFill>
                  <a:srgbClr val="216FB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ru-RU" sz="4000" b="1" dirty="0">
                <a:solidFill>
                  <a:srgbClr val="216FB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НА ЕДИНОЙ ЦИФРОВОЙ ПЛАТФОРМЕ «РАБОТА В РОССИИ»</a:t>
            </a:r>
          </a:p>
          <a:p>
            <a:endParaRPr lang="ru-RU" sz="3600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r>
              <a:rPr lang="ru-RU" b="1" dirty="0">
                <a:solidFill>
                  <a:srgbClr val="F25C1E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ВРЕМЕННОЕ ТРУДОУСТРОЙСТВО </a:t>
            </a:r>
            <a:br>
              <a:rPr lang="ru-RU" b="1" dirty="0">
                <a:solidFill>
                  <a:srgbClr val="F25C1E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F25C1E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НЕСОВЕРШЕННОЛЕТНИХ ГРАЖДАН В ВОЗРАСТЕ ОТ 14 ДО 18 ЛЕТ </a:t>
            </a:r>
            <a:br>
              <a:rPr lang="ru-RU" b="1" dirty="0">
                <a:solidFill>
                  <a:srgbClr val="F25C1E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F25C1E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В СВОБОДНОЕ ОТ УЧЕБЫ ВРЕМЯ</a:t>
            </a:r>
          </a:p>
        </p:txBody>
      </p:sp>
    </p:spTree>
    <p:extLst>
      <p:ext uri="{BB962C8B-B14F-4D97-AF65-F5344CB8AC3E}">
        <p14:creationId xmlns:p14="http://schemas.microsoft.com/office/powerpoint/2010/main" val="27928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6257" y="121621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резюме в личном кабинете соискателя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257" y="1135341"/>
            <a:ext cx="5715000" cy="18478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11257" y="1349704"/>
            <a:ext cx="46010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«Опыт работы»</a:t>
            </a:r>
          </a:p>
          <a:p>
            <a:endParaRPr lang="ru-RU" sz="2400" dirty="0" smtClean="0">
              <a:solidFill>
                <a:srgbClr val="216F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«Есть опыт работы» </a:t>
            </a:r>
            <a:r>
              <a:rPr lang="ru-RU" dirty="0" smtClean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dirty="0" smtClean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активировать</a:t>
            </a:r>
            <a:endParaRPr lang="ru-RU" dirty="0">
              <a:solidFill>
                <a:srgbClr val="F25C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4352" y="4074717"/>
            <a:ext cx="5943600" cy="15430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32144" y="3428386"/>
            <a:ext cx="70880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Далее спускаемся вниз страницы и нажимаем </a:t>
            </a:r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кнопку </a:t>
            </a:r>
            <a:br>
              <a:rPr lang="ru-RU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«Сохранить и опубликовать»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52713" y="5500914"/>
            <a:ext cx="102468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Теперь Ваше резюме отправлено на проверку. </a:t>
            </a:r>
          </a:p>
          <a:p>
            <a:pPr algn="ctr"/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окончания модерации оно будет находиться в статусе «Ожидает модерации»</a:t>
            </a:r>
          </a:p>
          <a:p>
            <a:pPr algn="ctr"/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успешной проверки статус изменится на «Одобрено», </a:t>
            </a:r>
          </a:p>
          <a:p>
            <a:pPr algn="ctr"/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резюме станет доступно для просмотра работодателями</a:t>
            </a:r>
          </a:p>
        </p:txBody>
      </p:sp>
    </p:spTree>
    <p:extLst>
      <p:ext uri="{BB962C8B-B14F-4D97-AF65-F5344CB8AC3E}">
        <p14:creationId xmlns:p14="http://schemas.microsoft.com/office/powerpoint/2010/main" val="67780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6257" y="121621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резюме в личном кабинете соискателя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971" y="876423"/>
            <a:ext cx="9928361" cy="18812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94080" y="2927066"/>
            <a:ext cx="61641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заполнения необходимых блоков резюме нажать на кнопку </a:t>
            </a:r>
            <a:br>
              <a:rPr lang="ru-RU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«Сохранить и опубликовать»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06493" y="3904342"/>
            <a:ext cx="102468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Теперь Ваше резюме отправлено на проверку. </a:t>
            </a:r>
          </a:p>
          <a:p>
            <a:pPr algn="ctr"/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окончания модерации оно будет находиться в статусе </a:t>
            </a:r>
            <a:r>
              <a:rPr lang="ru-RU" dirty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«Ожидает модерации»</a:t>
            </a:r>
          </a:p>
          <a:p>
            <a:pPr algn="ctr"/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успешной проверки статус изменится на </a:t>
            </a:r>
            <a:r>
              <a:rPr lang="ru-RU" dirty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«Одобрено»</a:t>
            </a:r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/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резюме станет доступно для просмотра работодателями</a:t>
            </a:r>
          </a:p>
        </p:txBody>
      </p:sp>
    </p:spTree>
    <p:extLst>
      <p:ext uri="{BB962C8B-B14F-4D97-AF65-F5344CB8AC3E}">
        <p14:creationId xmlns:p14="http://schemas.microsoft.com/office/powerpoint/2010/main" val="299820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</a:t>
            </a:r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заявления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65" y="1117599"/>
            <a:ext cx="6293720" cy="51176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53905" y="1337310"/>
            <a:ext cx="494759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того, как Ваше резюме прошло модерацию,  и статус резюме поменялся на «Одобрено», переходим к подаче заявления на </a:t>
            </a:r>
            <a:r>
              <a:rPr lang="ru-RU" dirty="0" smtClean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временное трудоустройство.</a:t>
            </a:r>
            <a:endParaRPr lang="ru-RU" dirty="0">
              <a:solidFill>
                <a:srgbClr val="216F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rgbClr val="216F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Находясь в личном кабинете выбрать пункт меню </a:t>
            </a:r>
            <a:r>
              <a:rPr lang="ru-RU" dirty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«Все сервисы»</a:t>
            </a:r>
          </a:p>
        </p:txBody>
      </p:sp>
    </p:spTree>
    <p:extLst>
      <p:ext uri="{BB962C8B-B14F-4D97-AF65-F5344CB8AC3E}">
        <p14:creationId xmlns:p14="http://schemas.microsoft.com/office/powerpoint/2010/main" val="151697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Подача заявления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43880" y="987198"/>
            <a:ext cx="36272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личном кабинете выберите </a:t>
            </a:r>
            <a:r>
              <a:rPr lang="ru-RU" sz="20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пункт меню «Все сервисы» и </a:t>
            </a:r>
            <a:r>
              <a:rPr lang="ru-RU" sz="2000" dirty="0" smtClean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далее </a:t>
            </a:r>
            <a:r>
              <a:rPr lang="ru-RU" sz="2000" dirty="0" smtClean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«Меры </a:t>
            </a:r>
            <a:r>
              <a:rPr lang="ru-RU" sz="2000" dirty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поддержки</a:t>
            </a:r>
            <a:r>
              <a:rPr lang="ru-RU" sz="2000" dirty="0" smtClean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000" dirty="0">
              <a:solidFill>
                <a:srgbClr val="F25C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8056" r="8231"/>
          <a:stretch/>
        </p:blipFill>
        <p:spPr>
          <a:xfrm>
            <a:off x="600165" y="987198"/>
            <a:ext cx="6865257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15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0165" y="1272506"/>
            <a:ext cx="109597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ru-RU" sz="2000" dirty="0">
                <a:solidFill>
                  <a:srgbClr val="216FB2"/>
                </a:solidFill>
                <a:latin typeface="Arial" panose="020B0604020202020204" pitchFamily="34" charset="0"/>
              </a:rPr>
              <a:t>На странице каталога </a:t>
            </a:r>
            <a:r>
              <a:rPr lang="ru-RU" sz="2000" dirty="0" smtClean="0">
                <a:solidFill>
                  <a:srgbClr val="216FB2"/>
                </a:solidFill>
                <a:latin typeface="Arial" panose="020B0604020202020204" pitchFamily="34" charset="0"/>
              </a:rPr>
              <a:t>в </a:t>
            </a:r>
            <a:r>
              <a:rPr lang="ru-RU" sz="2000" dirty="0">
                <a:solidFill>
                  <a:srgbClr val="216FB2"/>
                </a:solidFill>
                <a:latin typeface="Arial" panose="020B0604020202020204" pitchFamily="34" charset="0"/>
              </a:rPr>
              <a:t>разделе «Организация временного трудоустройства несовершеннолетних граждан» нажмите на кнопку </a:t>
            </a:r>
            <a:r>
              <a:rPr lang="ru-RU" sz="2000" dirty="0">
                <a:solidFill>
                  <a:srgbClr val="F25C1E"/>
                </a:solidFill>
                <a:latin typeface="Arial" panose="020B0604020202020204" pitchFamily="34" charset="0"/>
              </a:rPr>
              <a:t>«Подать заявление».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0165" y="4446351"/>
            <a:ext cx="109597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ru-RU" sz="2000" dirty="0">
                <a:solidFill>
                  <a:srgbClr val="216FB2"/>
                </a:solidFill>
                <a:latin typeface="Arial" panose="020B0604020202020204" pitchFamily="34" charset="0"/>
              </a:rPr>
              <a:t>На открывшейся странице отобразится форма подачи заявления. Для удобства перехода между блоками информации используйте блок навигации, расположенный справа в форме подачи заявления.</a:t>
            </a:r>
          </a:p>
        </p:txBody>
      </p:sp>
      <p:pic>
        <p:nvPicPr>
          <p:cNvPr id="7" name="Рисунок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87" y="2325165"/>
            <a:ext cx="7221855" cy="1961580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30200" y="-53057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организацию временного трудоустройства несовершеннолетних граждан</a:t>
            </a:r>
          </a:p>
        </p:txBody>
      </p:sp>
    </p:spTree>
    <p:extLst>
      <p:ext uri="{BB962C8B-B14F-4D97-AF65-F5344CB8AC3E}">
        <p14:creationId xmlns:p14="http://schemas.microsoft.com/office/powerpoint/2010/main" val="319384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организацию временного трудоустройства несовершеннолетних граждан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65" y="1083806"/>
            <a:ext cx="5209457" cy="54109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63657" y="1404429"/>
            <a:ext cx="467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216FB2"/>
                </a:solidFill>
                <a:latin typeface="Arial" panose="020B0604020202020204" pitchFamily="34" charset="0"/>
              </a:rPr>
              <a:t>В </a:t>
            </a:r>
            <a:r>
              <a:rPr lang="ru-RU" sz="2000" dirty="0">
                <a:solidFill>
                  <a:srgbClr val="216FB2"/>
                </a:solidFill>
                <a:latin typeface="Arial" panose="020B0604020202020204" pitchFamily="34" charset="0"/>
              </a:rPr>
              <a:t>форме заявления в блоке «Личные данные заявителя» проверьте сведения, переданные из вашей учетной записи </a:t>
            </a:r>
            <a:r>
              <a:rPr lang="ru-RU" sz="2000" dirty="0" err="1">
                <a:solidFill>
                  <a:srgbClr val="216FB2"/>
                </a:solidFill>
                <a:latin typeface="Arial" panose="020B0604020202020204" pitchFamily="34" charset="0"/>
              </a:rPr>
              <a:t>Госуслуги</a:t>
            </a:r>
            <a:r>
              <a:rPr lang="ru-RU" sz="2000" dirty="0">
                <a:solidFill>
                  <a:srgbClr val="216FB2"/>
                </a:solidFill>
                <a:latin typeface="Arial" panose="020B0604020202020204" pitchFamily="34" charset="0"/>
              </a:rPr>
              <a:t> на Портал.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04857" y="5046434"/>
            <a:ext cx="579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>
                <a:solidFill>
                  <a:srgbClr val="216FB2"/>
                </a:solidFill>
                <a:latin typeface="Arial" panose="020B0604020202020204" pitchFamily="34" charset="0"/>
              </a:rPr>
              <a:t>Если обнаружите некорректную информацию, исправьте сведения на </a:t>
            </a:r>
            <a:r>
              <a:rPr lang="ru-RU" sz="1600" i="1" dirty="0" err="1">
                <a:solidFill>
                  <a:srgbClr val="216FB2"/>
                </a:solidFill>
                <a:latin typeface="Arial" panose="020B0604020202020204" pitchFamily="34" charset="0"/>
              </a:rPr>
              <a:t>Госуслугах</a:t>
            </a:r>
            <a:r>
              <a:rPr lang="ru-RU" sz="1600" i="1" dirty="0">
                <a:solidFill>
                  <a:srgbClr val="216FB2"/>
                </a:solidFill>
                <a:latin typeface="Arial" panose="020B0604020202020204" pitchFamily="34" charset="0"/>
              </a:rPr>
              <a:t> в вашем личном кабинете. Убедитесь, что сведения на </a:t>
            </a:r>
            <a:r>
              <a:rPr lang="ru-RU" sz="1600" i="1" dirty="0" err="1">
                <a:solidFill>
                  <a:srgbClr val="216FB2"/>
                </a:solidFill>
                <a:latin typeface="Arial" panose="020B0604020202020204" pitchFamily="34" charset="0"/>
              </a:rPr>
              <a:t>Госуслугах</a:t>
            </a:r>
            <a:r>
              <a:rPr lang="ru-RU" sz="1600" i="1" dirty="0">
                <a:solidFill>
                  <a:srgbClr val="216FB2"/>
                </a:solidFill>
                <a:latin typeface="Arial" panose="020B0604020202020204" pitchFamily="34" charset="0"/>
              </a:rPr>
              <a:t> представлены правильно, и начните заново заполнять форму заявления на Портале.</a:t>
            </a:r>
          </a:p>
        </p:txBody>
      </p:sp>
    </p:spTree>
    <p:extLst>
      <p:ext uri="{BB962C8B-B14F-4D97-AF65-F5344CB8AC3E}">
        <p14:creationId xmlns:p14="http://schemas.microsoft.com/office/powerpoint/2010/main" val="212918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организацию временного трудоустройства несовершеннолетних граждан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65" y="939851"/>
            <a:ext cx="4741092" cy="581861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269271" y="1302709"/>
            <a:ext cx="4290684" cy="640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</a:rPr>
              <a:t>В блоке «Резюме» прикрепите уже существующее резюме из </a:t>
            </a:r>
            <a:r>
              <a:rPr lang="ru-RU" dirty="0" smtClean="0">
                <a:solidFill>
                  <a:srgbClr val="216FB2"/>
                </a:solidFill>
                <a:latin typeface="Arial" panose="020B0604020202020204" pitchFamily="34" charset="0"/>
              </a:rPr>
              <a:t>списка.</a:t>
            </a:r>
            <a:endParaRPr lang="ru-RU" dirty="0">
              <a:solidFill>
                <a:srgbClr val="216FB2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69271" y="3052339"/>
            <a:ext cx="3807912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В блоке «Адрес регистрации»</a:t>
            </a:r>
          </a:p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укажите </a:t>
            </a:r>
            <a:r>
              <a:rPr lang="ru-RU" sz="1900" dirty="0" smtClean="0">
                <a:solidFill>
                  <a:srgbClr val="F25C1E"/>
                </a:solidFill>
                <a:latin typeface="Arial" panose="020B0604020202020204" pitchFamily="34" charset="0"/>
              </a:rPr>
              <a:t>корректный адрес </a:t>
            </a:r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регистрации </a:t>
            </a:r>
            <a:r>
              <a:rPr lang="ru-RU" sz="1900" dirty="0" smtClean="0">
                <a:solidFill>
                  <a:srgbClr val="F25C1E"/>
                </a:solidFill>
                <a:latin typeface="Arial" panose="020B0604020202020204" pitchFamily="34" charset="0"/>
              </a:rPr>
              <a:t>по </a:t>
            </a:r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месту жительства (указан в паспорте на страницах с 5-й по 12-ю)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30953" y="6300417"/>
            <a:ext cx="50290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solidFill>
                  <a:srgbClr val="216FB2"/>
                </a:solidFill>
                <a:latin typeface="Arial" panose="020B0604020202020204" pitchFamily="34" charset="0"/>
              </a:rPr>
              <a:t>Обязательные </a:t>
            </a:r>
            <a:r>
              <a:rPr lang="ru-RU" sz="1600" i="1" dirty="0">
                <a:solidFill>
                  <a:srgbClr val="216FB2"/>
                </a:solidFill>
                <a:latin typeface="Arial" panose="020B0604020202020204" pitchFamily="34" charset="0"/>
              </a:rPr>
              <a:t>к заполнению поля отмечены «</a:t>
            </a:r>
            <a:r>
              <a:rPr lang="ru-RU" sz="1600" b="1" i="1" dirty="0">
                <a:solidFill>
                  <a:srgbClr val="FF0000"/>
                </a:solidFill>
                <a:latin typeface="Arial" panose="020B0604020202020204" pitchFamily="34" charset="0"/>
              </a:rPr>
              <a:t>*</a:t>
            </a:r>
            <a:r>
              <a:rPr lang="ru-RU" sz="1600" i="1" dirty="0">
                <a:solidFill>
                  <a:srgbClr val="216FB2"/>
                </a:solidFill>
                <a:latin typeface="Arial" panose="020B0604020202020204" pitchFamily="34" charset="0"/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57652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организацию временного трудоустройства несовершеннолетних граждан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88" y="1302708"/>
            <a:ext cx="5667375" cy="26003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16449" y="1392866"/>
            <a:ext cx="364350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В блоке «Способ связи»</a:t>
            </a:r>
          </a:p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Проверьте Ваши контактные </a:t>
            </a:r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данные из </a:t>
            </a:r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вашей учетной записи </a:t>
            </a:r>
            <a:r>
              <a:rPr lang="ru-RU" sz="1900" dirty="0" err="1">
                <a:solidFill>
                  <a:srgbClr val="216FB2"/>
                </a:solidFill>
                <a:latin typeface="Arial" panose="020B0604020202020204" pitchFamily="34" charset="0"/>
              </a:rPr>
              <a:t>Госуслуги</a:t>
            </a:r>
            <a:endParaRPr lang="ru-RU" sz="1900" dirty="0">
              <a:solidFill>
                <a:srgbClr val="216FB2"/>
              </a:solidFill>
              <a:latin typeface="Arial" panose="020B0604020202020204" pitchFamily="34" charset="0"/>
            </a:endParaRPr>
          </a:p>
          <a:p>
            <a:endParaRPr lang="ru-RU" sz="2000" dirty="0">
              <a:solidFill>
                <a:srgbClr val="F25C1E"/>
              </a:solidFill>
              <a:latin typeface="Arial" panose="020B0604020202020204" pitchFamily="34" charset="0"/>
            </a:endParaRPr>
          </a:p>
          <a:p>
            <a:r>
              <a:rPr lang="ru-RU" sz="2000" dirty="0">
                <a:solidFill>
                  <a:srgbClr val="F25C1E"/>
                </a:solidFill>
                <a:latin typeface="Arial" panose="020B0604020202020204" pitchFamily="34" charset="0"/>
              </a:rPr>
              <a:t>Указанные контакты необходимы для уточнения вопросов по государственной услуге</a:t>
            </a:r>
          </a:p>
        </p:txBody>
      </p:sp>
    </p:spTree>
    <p:extLst>
      <p:ext uri="{BB962C8B-B14F-4D97-AF65-F5344CB8AC3E}">
        <p14:creationId xmlns:p14="http://schemas.microsoft.com/office/powerpoint/2010/main" val="332482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организацию временного трудоустройства несовершеннолетних граждан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46869" y="1320187"/>
            <a:ext cx="491290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В блоке «Место </a:t>
            </a:r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получения меры государственной поддержки в сфере занятости населения»</a:t>
            </a:r>
            <a:endParaRPr lang="ru-RU" sz="1900" dirty="0">
              <a:solidFill>
                <a:srgbClr val="216FB2"/>
              </a:solidFill>
              <a:latin typeface="Arial" panose="020B0604020202020204" pitchFamily="34" charset="0"/>
            </a:endParaRPr>
          </a:p>
          <a:p>
            <a:endParaRPr lang="ru-RU" sz="900" dirty="0">
              <a:solidFill>
                <a:srgbClr val="216FB2"/>
              </a:solidFill>
              <a:latin typeface="Arial" panose="020B0604020202020204" pitchFamily="34" charset="0"/>
            </a:endParaRPr>
          </a:p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Укажите регион обращения в центр занятости </a:t>
            </a:r>
            <a:r>
              <a:rPr lang="ru-RU" sz="1900" dirty="0" smtClean="0">
                <a:solidFill>
                  <a:srgbClr val="F25C1E"/>
                </a:solidFill>
                <a:latin typeface="Arial" panose="020B0604020202020204" pitchFamily="34" charset="0"/>
              </a:rPr>
              <a:t>Санкт-Петербург</a:t>
            </a:r>
            <a:endParaRPr lang="ru-RU" sz="1900" dirty="0">
              <a:solidFill>
                <a:srgbClr val="F25C1E"/>
              </a:solidFill>
              <a:latin typeface="Arial" panose="020B0604020202020204" pitchFamily="34" charset="0"/>
            </a:endParaRPr>
          </a:p>
          <a:p>
            <a:endParaRPr lang="ru-RU" sz="2000" dirty="0">
              <a:solidFill>
                <a:srgbClr val="F25C1E"/>
              </a:solidFill>
              <a:latin typeface="Arial" panose="020B0604020202020204" pitchFamily="34" charset="0"/>
            </a:endParaRPr>
          </a:p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Далее необходимо выбрать Центр занятости населения</a:t>
            </a:r>
          </a:p>
          <a:p>
            <a:endParaRPr lang="ru-RU" sz="2000" u="sng" dirty="0" smtClean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r>
              <a:rPr lang="ru-RU" u="sng" dirty="0" smtClean="0">
                <a:solidFill>
                  <a:srgbClr val="0070C0"/>
                </a:solidFill>
                <a:latin typeface="Arial" panose="020B0604020202020204" pitchFamily="34" charset="0"/>
              </a:rPr>
              <a:t>ВНИМАНИЕ 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</a:rPr>
              <a:t>необходимо выбрать центр занятости того района, </a:t>
            </a:r>
          </a:p>
          <a:p>
            <a:r>
              <a:rPr lang="ru-RU" u="sng" dirty="0">
                <a:solidFill>
                  <a:srgbClr val="F25C1E"/>
                </a:solidFill>
                <a:latin typeface="Arial" panose="020B0604020202020204" pitchFamily="34" charset="0"/>
              </a:rPr>
              <a:t>в каком планируете осуществлять трудовую деятельность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324" y="1320187"/>
            <a:ext cx="6224545" cy="275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03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организацию временного трудоустройства несовершеннолетних граждан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75898" y="1320187"/>
            <a:ext cx="4317817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В блоке «Статус обучающегося» отображаются сведения, для выбора статуса </a:t>
            </a:r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обучающегося</a:t>
            </a:r>
            <a:endParaRPr lang="ru-RU" sz="1900" dirty="0">
              <a:solidFill>
                <a:srgbClr val="216FB2"/>
              </a:solidFill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165" y="1320187"/>
            <a:ext cx="6229350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20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65" y="1820170"/>
            <a:ext cx="9975670" cy="482572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9758" y="588900"/>
            <a:ext cx="8658906" cy="11110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0672" y="99364"/>
            <a:ext cx="113370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авторизации на единой цифровой платформе, необходимо перейти на сайт </a:t>
            </a:r>
            <a:r>
              <a:rPr lang="en-US" sz="2000" b="1" dirty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trudvsem.ru</a:t>
            </a:r>
            <a:endParaRPr lang="ru-RU" sz="2000" b="1" dirty="0">
              <a:solidFill>
                <a:srgbClr val="F25C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44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организацию временного трудоустройства несовершеннолетних граждан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49142" y="1312464"/>
            <a:ext cx="481081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В блоке «Временное </a:t>
            </a:r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трудоустройство</a:t>
            </a:r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»</a:t>
            </a:r>
          </a:p>
          <a:p>
            <a:endParaRPr lang="ru-RU" sz="900" dirty="0">
              <a:solidFill>
                <a:srgbClr val="216FB2"/>
              </a:solidFill>
              <a:latin typeface="Arial" panose="020B0604020202020204" pitchFamily="34" charset="0"/>
            </a:endParaRPr>
          </a:p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Выберите</a:t>
            </a:r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 вид желаемой работы</a:t>
            </a:r>
          </a:p>
          <a:p>
            <a:endParaRPr lang="ru-RU" sz="1900" dirty="0">
              <a:solidFill>
                <a:srgbClr val="F25C1E"/>
              </a:solidFill>
              <a:latin typeface="Arial" panose="020B0604020202020204" pitchFamily="34" charset="0"/>
            </a:endParaRPr>
          </a:p>
          <a:p>
            <a:endParaRPr lang="ru-RU" sz="1200" dirty="0">
              <a:solidFill>
                <a:srgbClr val="216FB2"/>
              </a:solidFill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164" y="1312463"/>
            <a:ext cx="5941871" cy="353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75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организацию временного трудоустройства несовершеннолетних граждан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60458" y="1312464"/>
            <a:ext cx="4999498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В блоке «Желаемый период работы» укажите </a:t>
            </a:r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месяц работы </a:t>
            </a:r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из предложенного списка</a:t>
            </a:r>
          </a:p>
          <a:p>
            <a:endParaRPr lang="ru-RU" sz="900" dirty="0">
              <a:solidFill>
                <a:srgbClr val="216FB2"/>
              </a:solidFill>
              <a:latin typeface="Arial" panose="020B0604020202020204" pitchFamily="34" charset="0"/>
            </a:endParaRPr>
          </a:p>
          <a:p>
            <a:endParaRPr lang="ru-RU" sz="1900" dirty="0">
              <a:solidFill>
                <a:srgbClr val="F25C1E"/>
              </a:solidFill>
              <a:latin typeface="Arial" panose="020B0604020202020204" pitchFamily="34" charset="0"/>
            </a:endParaRPr>
          </a:p>
          <a:p>
            <a:endParaRPr lang="ru-RU" sz="1200" dirty="0">
              <a:solidFill>
                <a:srgbClr val="216FB2"/>
              </a:solidFill>
              <a:latin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165" y="1133021"/>
            <a:ext cx="502920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34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организацию временного трудоустройства несовершеннолетних граждан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59768" y="1215025"/>
            <a:ext cx="404966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В блоке «Способ получения материальной поддержки»</a:t>
            </a:r>
          </a:p>
          <a:p>
            <a:endParaRPr lang="ru-RU" sz="900" dirty="0">
              <a:solidFill>
                <a:srgbClr val="216FB2"/>
              </a:solidFill>
              <a:latin typeface="Arial" panose="020B0604020202020204" pitchFamily="34" charset="0"/>
            </a:endParaRPr>
          </a:p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Укажите реквизиты </a:t>
            </a:r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(номер) банковской </a:t>
            </a:r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карты </a:t>
            </a:r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«МИР», </a:t>
            </a:r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открытой на Ваше имя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8" r="3867" b="66489"/>
          <a:stretch/>
        </p:blipFill>
        <p:spPr>
          <a:xfrm>
            <a:off x="600165" y="1215025"/>
            <a:ext cx="5457983" cy="2703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99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организацию временного трудоустройства несовершеннолетних граждан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59768" y="1215025"/>
            <a:ext cx="4300187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В </a:t>
            </a:r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блоке «Подтверждение данных» </a:t>
            </a:r>
            <a:endParaRPr lang="ru-RU" sz="1900" dirty="0" smtClean="0">
              <a:solidFill>
                <a:srgbClr val="216FB2"/>
              </a:solidFill>
              <a:latin typeface="Arial" panose="020B0604020202020204" pitchFamily="34" charset="0"/>
            </a:endParaRPr>
          </a:p>
          <a:p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ознакомьтесь </a:t>
            </a:r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со всеми пунктами </a:t>
            </a:r>
            <a:endParaRPr lang="ru-RU" sz="1900" dirty="0" smtClean="0">
              <a:solidFill>
                <a:srgbClr val="216FB2"/>
              </a:solidFill>
              <a:latin typeface="Arial" panose="020B0604020202020204" pitchFamily="34" charset="0"/>
            </a:endParaRPr>
          </a:p>
          <a:p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и </a:t>
            </a:r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установите отметку о </a:t>
            </a:r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согласии.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64" y="1215024"/>
            <a:ext cx="6035885" cy="54760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59768" y="3777639"/>
            <a:ext cx="4049667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Для </a:t>
            </a:r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отправки заявления нажмите на </a:t>
            </a:r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кнопку </a:t>
            </a:r>
            <a:r>
              <a:rPr lang="ru-RU" sz="1900" dirty="0" smtClean="0">
                <a:solidFill>
                  <a:srgbClr val="F25C1E"/>
                </a:solidFill>
                <a:latin typeface="Arial" panose="020B0604020202020204" pitchFamily="34" charset="0"/>
              </a:rPr>
              <a:t>«Отправить заявление»</a:t>
            </a:r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    </a:t>
            </a:r>
          </a:p>
          <a:p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Данное </a:t>
            </a:r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заявления будет отправлено </a:t>
            </a:r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в Центр занятости населения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9768" y="5448753"/>
            <a:ext cx="4546406" cy="124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18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385" y="162212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Отслеживание </a:t>
            </a:r>
            <a:r>
              <a:rPr lang="ru-RU" sz="3600" dirty="0" smtClean="0">
                <a:solidFill>
                  <a:srgbClr val="216FB2"/>
                </a:solidFill>
                <a:latin typeface="Arial" panose="020B0604020202020204" pitchFamily="34" charset="0"/>
              </a:rPr>
              <a:t>заявления</a:t>
            </a:r>
            <a:endParaRPr lang="ru-RU" sz="3600" dirty="0">
              <a:solidFill>
                <a:srgbClr val="216FB2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96911" y="957943"/>
            <a:ext cx="4300187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Необходимо отслеживать статус заявления</a:t>
            </a:r>
          </a:p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1) Перейдите на страницу «Все сервисы».</a:t>
            </a:r>
          </a:p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2) В разделе «Услуги центра занятости» выбрать пункт «Заявления</a:t>
            </a:r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».</a:t>
            </a:r>
            <a:endParaRPr lang="ru-RU" sz="1900" dirty="0">
              <a:solidFill>
                <a:srgbClr val="216FB2"/>
              </a:solidFill>
              <a:latin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385" y="957943"/>
            <a:ext cx="5481071" cy="37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61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067765" y="1238980"/>
            <a:ext cx="292017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Статус заявления после его отправки в ЦЗН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165" y="1242970"/>
            <a:ext cx="7308396" cy="25267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165" y="4054247"/>
            <a:ext cx="7467600" cy="19716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67765" y="4031216"/>
            <a:ext cx="396457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Статус заявления </a:t>
            </a:r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«Принято </a:t>
            </a:r>
            <a:endParaRPr lang="ru-RU" sz="1900" dirty="0" smtClean="0">
              <a:solidFill>
                <a:srgbClr val="F25C1E"/>
              </a:solidFill>
              <a:latin typeface="Arial" panose="020B0604020202020204" pitchFamily="34" charset="0"/>
            </a:endParaRPr>
          </a:p>
          <a:p>
            <a:r>
              <a:rPr lang="ru-RU" sz="1900" dirty="0" smtClean="0">
                <a:solidFill>
                  <a:srgbClr val="F25C1E"/>
                </a:solidFill>
                <a:latin typeface="Arial" panose="020B0604020202020204" pitchFamily="34" charset="0"/>
              </a:rPr>
              <a:t>в </a:t>
            </a:r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работу»</a:t>
            </a:r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 – специалист Центра занятости населения приступил </a:t>
            </a:r>
          </a:p>
          <a:p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к работе по Вашему заявлению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71385" y="162212"/>
            <a:ext cx="10959790" cy="5685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rgbClr val="216FB2"/>
                </a:solidFill>
                <a:latin typeface="Arial" panose="020B0604020202020204" pitchFamily="34" charset="0"/>
              </a:rPr>
              <a:t>Отслеживание заявления</a:t>
            </a:r>
            <a:endParaRPr lang="ru-RU" sz="3600" dirty="0">
              <a:solidFill>
                <a:srgbClr val="216FB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40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385" y="217415"/>
            <a:ext cx="11488386" cy="522814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216FB2"/>
                </a:solidFill>
                <a:latin typeface="Arial" panose="020B0604020202020204" pitchFamily="34" charset="0"/>
              </a:rPr>
              <a:t>Подтверждение прохождения собеседований</a:t>
            </a:r>
            <a:endParaRPr lang="ru-RU" sz="3600" dirty="0">
              <a:solidFill>
                <a:srgbClr val="216FB2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67289" y="992187"/>
            <a:ext cx="339248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216FB2"/>
                </a:solidFill>
                <a:latin typeface="Arial" panose="020B0604020202020204" pitchFamily="34" charset="0"/>
              </a:rPr>
              <a:t>По </a:t>
            </a:r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</a:rPr>
              <a:t>заявлению со статусом </a:t>
            </a:r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«Проведение </a:t>
            </a:r>
            <a:r>
              <a:rPr lang="ru-RU" sz="1900" dirty="0" smtClean="0">
                <a:solidFill>
                  <a:srgbClr val="F25C1E"/>
                </a:solidFill>
                <a:latin typeface="Arial" panose="020B0604020202020204" pitchFamily="34" charset="0"/>
              </a:rPr>
              <a:t>переговоров</a:t>
            </a:r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» </a:t>
            </a:r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</a:rPr>
              <a:t>нажмите на кнопку </a:t>
            </a:r>
            <a:r>
              <a:rPr lang="ru-RU" b="1" dirty="0">
                <a:solidFill>
                  <a:srgbClr val="216FB2"/>
                </a:solidFill>
                <a:latin typeface="Arial" panose="020B0604020202020204" pitchFamily="34" charset="0"/>
              </a:rPr>
              <a:t>«Список вакансий</a:t>
            </a:r>
            <a:r>
              <a:rPr lang="ru-RU" b="1" dirty="0" smtClean="0">
                <a:solidFill>
                  <a:srgbClr val="216FB2"/>
                </a:solidFill>
                <a:latin typeface="Arial" panose="020B0604020202020204" pitchFamily="34" charset="0"/>
              </a:rPr>
              <a:t>»</a:t>
            </a:r>
            <a:r>
              <a:rPr lang="ru-RU" dirty="0" smtClean="0">
                <a:solidFill>
                  <a:srgbClr val="216FB2"/>
                </a:solidFill>
                <a:latin typeface="Arial" panose="020B0604020202020204" pitchFamily="34" charset="0"/>
              </a:rPr>
              <a:t>.</a:t>
            </a:r>
            <a:endParaRPr lang="ru-RU" dirty="0">
              <a:solidFill>
                <a:srgbClr val="216FB2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07090" y="6062872"/>
            <a:ext cx="56526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i="1" dirty="0">
                <a:solidFill>
                  <a:srgbClr val="0070C0"/>
                </a:solidFill>
                <a:latin typeface="Arial" panose="020B0604020202020204" pitchFamily="34" charset="0"/>
              </a:rPr>
              <a:t>Обратите внимание </a:t>
            </a:r>
            <a:r>
              <a:rPr lang="ru-RU" sz="1900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на </a:t>
            </a:r>
            <a:r>
              <a:rPr lang="ru-RU" sz="1900" i="1" dirty="0">
                <a:solidFill>
                  <a:srgbClr val="0070C0"/>
                </a:solidFill>
                <a:latin typeface="Arial" panose="020B0604020202020204" pitchFamily="34" charset="0"/>
              </a:rPr>
              <a:t>срок - до какого числа </a:t>
            </a:r>
          </a:p>
          <a:p>
            <a:r>
              <a:rPr lang="ru-RU" sz="1900" i="1" dirty="0">
                <a:solidFill>
                  <a:srgbClr val="0070C0"/>
                </a:solidFill>
                <a:latin typeface="Arial" panose="020B0604020202020204" pitchFamily="34" charset="0"/>
              </a:rPr>
              <a:t>необходимо выполнить </a:t>
            </a:r>
            <a:r>
              <a:rPr lang="ru-RU" sz="1900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данное </a:t>
            </a:r>
            <a:r>
              <a:rPr lang="ru-RU" sz="1900" i="1" dirty="0">
                <a:solidFill>
                  <a:srgbClr val="0070C0"/>
                </a:solidFill>
                <a:latin typeface="Arial" panose="020B0604020202020204" pitchFamily="34" charset="0"/>
              </a:rPr>
              <a:t>действие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386" y="992188"/>
            <a:ext cx="8071952" cy="299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4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385" y="217415"/>
            <a:ext cx="11488386" cy="522814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216FB2"/>
                </a:solidFill>
                <a:latin typeface="Arial" panose="020B0604020202020204" pitchFamily="34" charset="0"/>
              </a:rPr>
              <a:t>Отклик на вакансию</a:t>
            </a:r>
            <a:endParaRPr lang="ru-RU" sz="3600" dirty="0">
              <a:solidFill>
                <a:srgbClr val="216FB2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08571" y="992187"/>
            <a:ext cx="3251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216FB2"/>
                </a:solidFill>
                <a:latin typeface="Arial" panose="020B0604020202020204" pitchFamily="34" charset="0"/>
              </a:rPr>
              <a:t>Доступны вакансии для отправки отклика работодателю для прохождения  собеседования</a:t>
            </a:r>
            <a:endParaRPr lang="ru-RU" dirty="0">
              <a:solidFill>
                <a:srgbClr val="216FB2"/>
              </a:solidFill>
              <a:latin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496" y="992187"/>
            <a:ext cx="8150447" cy="390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92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385" y="217415"/>
            <a:ext cx="11488386" cy="522814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Отклик на вакансию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08571" y="992187"/>
            <a:ext cx="3251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216FB2"/>
                </a:solidFill>
                <a:latin typeface="Arial" panose="020B0604020202020204" pitchFamily="34" charset="0"/>
              </a:rPr>
              <a:t>Доступны вакансии для отправки отклика работодателю для прохождения  собеседования</a:t>
            </a:r>
            <a:endParaRPr lang="ru-RU" dirty="0">
              <a:solidFill>
                <a:srgbClr val="216FB2"/>
              </a:solidFill>
              <a:latin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385" y="992187"/>
            <a:ext cx="6419850" cy="45434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6603" y="2469515"/>
            <a:ext cx="3535135" cy="25232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4838" y="5000623"/>
            <a:ext cx="4467162" cy="53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06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385" y="217415"/>
            <a:ext cx="11488386" cy="522814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216FB2"/>
                </a:solidFill>
                <a:latin typeface="Arial" panose="020B0604020202020204" pitchFamily="34" charset="0"/>
              </a:rPr>
              <a:t>Собеседование</a:t>
            </a:r>
            <a:endParaRPr lang="ru-RU" sz="3600" dirty="0">
              <a:solidFill>
                <a:srgbClr val="216FB2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01679" y="1093787"/>
            <a:ext cx="325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216FB2"/>
                </a:solidFill>
                <a:latin typeface="Arial" panose="020B0604020202020204" pitchFamily="34" charset="0"/>
              </a:rPr>
              <a:t>В личном кабинете в блоке «Отклики и приглашения» примите приглашение на собеседование</a:t>
            </a:r>
            <a:endParaRPr lang="ru-RU" dirty="0">
              <a:solidFill>
                <a:srgbClr val="216FB2"/>
              </a:solidFill>
              <a:latin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385" y="992187"/>
            <a:ext cx="6534150" cy="49244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679" y="2444474"/>
            <a:ext cx="3590925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66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057" y="177960"/>
            <a:ext cx="10558417" cy="712903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Авторизация на единой цифровой платформе «Работа в России»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02" y="2401503"/>
            <a:ext cx="6856570" cy="44564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986" y="2184935"/>
            <a:ext cx="3115377" cy="4673065"/>
          </a:xfrm>
          <a:prstGeom prst="rect">
            <a:avLst/>
          </a:prstGeom>
        </p:spPr>
      </p:pic>
      <p:sp>
        <p:nvSpPr>
          <p:cNvPr id="8" name="Стрелка вправо 7"/>
          <p:cNvSpPr/>
          <p:nvPr/>
        </p:nvSpPr>
        <p:spPr>
          <a:xfrm>
            <a:off x="7161196" y="4220678"/>
            <a:ext cx="1511166" cy="20694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93057" y="1292239"/>
            <a:ext cx="5786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 нажать на кнопку «Войти через портал «Госуслуги».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83566" y="1138351"/>
            <a:ext cx="45550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открывшейся странице ввести почту и пароль соискателя и нажать на кнопку </a:t>
            </a:r>
            <a:r>
              <a:rPr lang="ru-RU" sz="2000" dirty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«Войти»</a:t>
            </a:r>
          </a:p>
        </p:txBody>
      </p:sp>
    </p:spTree>
    <p:extLst>
      <p:ext uri="{BB962C8B-B14F-4D97-AF65-F5344CB8AC3E}">
        <p14:creationId xmlns:p14="http://schemas.microsoft.com/office/powerpoint/2010/main" val="408764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385" y="217415"/>
            <a:ext cx="11488386" cy="522814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216FB2"/>
                </a:solidFill>
                <a:latin typeface="Arial" panose="020B0604020202020204" pitchFamily="34" charset="0"/>
              </a:rPr>
              <a:t>Предложения о работе</a:t>
            </a:r>
            <a:endParaRPr lang="ru-RU" sz="3600" dirty="0">
              <a:solidFill>
                <a:srgbClr val="216FB2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08571" y="992187"/>
            <a:ext cx="325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216FB2"/>
                </a:solidFill>
                <a:latin typeface="Arial" panose="020B0604020202020204" pitchFamily="34" charset="0"/>
              </a:rPr>
              <a:t>В личном кабинете в блоке «Отклики и приглашения» примите предложение о работе</a:t>
            </a:r>
            <a:endParaRPr lang="ru-RU" dirty="0">
              <a:solidFill>
                <a:srgbClr val="216FB2"/>
              </a:solidFill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385" y="885825"/>
            <a:ext cx="6743700" cy="44767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5996" y="2596696"/>
            <a:ext cx="3533775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20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385" y="217415"/>
            <a:ext cx="11488386" cy="522814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216FB2"/>
                </a:solidFill>
                <a:latin typeface="Arial" panose="020B0604020202020204" pitchFamily="34" charset="0"/>
              </a:rPr>
              <a:t>Информирование ЦЗН</a:t>
            </a:r>
            <a:endParaRPr lang="ru-RU" sz="3600" dirty="0">
              <a:solidFill>
                <a:srgbClr val="216FB2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44896" y="740229"/>
            <a:ext cx="47148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216FB2"/>
                </a:solidFill>
                <a:latin typeface="Arial" panose="020B0604020202020204" pitchFamily="34" charset="0"/>
              </a:rPr>
              <a:t>После того как вы приняли предложение о работе необходимо проинформировать Центр занятости населения о Вашем трудоустройстве, для этого в личном кабинете на портале откройте свое заявление, нажав на кнопку «Список вакансий»</a:t>
            </a:r>
            <a:endParaRPr lang="ru-RU" dirty="0">
              <a:solidFill>
                <a:srgbClr val="216FB2"/>
              </a:solidFill>
              <a:latin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385" y="740229"/>
            <a:ext cx="6505575" cy="52578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4896" y="5610225"/>
            <a:ext cx="4714875" cy="12477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244895" y="4835072"/>
            <a:ext cx="4714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216FB2"/>
                </a:solidFill>
                <a:latin typeface="Arial" panose="020B0604020202020204" pitchFamily="34" charset="0"/>
              </a:rPr>
              <a:t>В открывшемся окне спуститесь вниз и нажмите на кнопку «Отправить в ЦЗН»</a:t>
            </a:r>
            <a:endParaRPr lang="ru-RU" dirty="0">
              <a:solidFill>
                <a:srgbClr val="216FB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98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8246" y="422877"/>
            <a:ext cx="10526028" cy="1325563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авторизации на единой цифровой платформе </a:t>
            </a:r>
            <a:r>
              <a:rPr lang="ru-RU" sz="3100" dirty="0" smtClean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100" dirty="0" smtClean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100" dirty="0" smtClean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31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в России» через учетную запись ЕСИА, </a:t>
            </a:r>
            <a:br>
              <a:rPr lang="ru-RU" sz="31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1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 попадаете в </a:t>
            </a:r>
            <a:r>
              <a:rPr lang="ru-RU" sz="3100" dirty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личный кабинет соискателя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625" y="2012466"/>
            <a:ext cx="8649903" cy="4630896"/>
          </a:xfrm>
        </p:spPr>
      </p:pic>
    </p:spTree>
    <p:extLst>
      <p:ext uri="{BB962C8B-B14F-4D97-AF65-F5344CB8AC3E}">
        <p14:creationId xmlns:p14="http://schemas.microsoft.com/office/powerpoint/2010/main" val="262525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6257" y="306287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резюме в личном кабинете соискателя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67657" y="874813"/>
            <a:ext cx="111883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216FB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Для создания</a:t>
            </a:r>
            <a:r>
              <a:rPr kumimoji="0" lang="ru-RU" altLang="ru-RU" b="0" i="0" u="none" strike="noStrike" cap="none" normalizeH="0" dirty="0" smtClean="0">
                <a:ln>
                  <a:noFill/>
                </a:ln>
                <a:solidFill>
                  <a:srgbClr val="216FB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резюме, необходимо выбрать соответствующую кнопку </a:t>
            </a:r>
            <a:r>
              <a:rPr lang="ru-RU" dirty="0" smtClean="0">
                <a:solidFill>
                  <a:srgbClr val="F25C1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«Создать </a:t>
            </a:r>
            <a:r>
              <a:rPr lang="ru-RU" dirty="0">
                <a:solidFill>
                  <a:srgbClr val="F25C1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резюме» </a:t>
            </a:r>
            <a:endParaRPr lang="ru-RU" altLang="ru-RU" dirty="0">
              <a:solidFill>
                <a:srgbClr val="F25C1E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645" y="1812671"/>
            <a:ext cx="8291224" cy="469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23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6257" y="121621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Создание резюме в личном кабинете соискателя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67657" y="690147"/>
            <a:ext cx="2946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216FB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Окно </a:t>
            </a:r>
            <a:r>
              <a:rPr lang="ru-RU" dirty="0">
                <a:solidFill>
                  <a:srgbClr val="F25C1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«Создание резюме» </a:t>
            </a:r>
            <a:endParaRPr lang="ru-RU" altLang="ru-RU" dirty="0">
              <a:solidFill>
                <a:srgbClr val="F25C1E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26399" y="1849964"/>
            <a:ext cx="38296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 занятости</a:t>
            </a:r>
          </a:p>
          <a:p>
            <a:r>
              <a:rPr lang="ru-RU" sz="1400" b="1" u="sng" dirty="0" smtClean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обязательно выбрать</a:t>
            </a:r>
            <a:r>
              <a:rPr lang="ru-RU" sz="1400" dirty="0" smtClean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400" dirty="0">
              <a:solidFill>
                <a:srgbClr val="216F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«Резюме несовершеннолетнего гражданина»</a:t>
            </a:r>
            <a:endParaRPr lang="ru-RU" sz="1400" dirty="0">
              <a:solidFill>
                <a:srgbClr val="F25C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657" y="1405507"/>
            <a:ext cx="7229475" cy="49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75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6257" y="121621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Создание резюме в личном кабинете соискателя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76152" y="1356478"/>
            <a:ext cx="46010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«Личные данные»</a:t>
            </a:r>
          </a:p>
          <a:p>
            <a:endParaRPr lang="ru-RU" dirty="0" smtClean="0">
              <a:solidFill>
                <a:srgbClr val="216F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проверьте ФИО, дату рождения;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поле «Гражданство» обязательно </a:t>
            </a:r>
            <a:br>
              <a:rPr lang="ru-RU" dirty="0" smtClean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заполнению.</a:t>
            </a:r>
            <a:endParaRPr lang="ru-RU" dirty="0">
              <a:solidFill>
                <a:srgbClr val="216F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2627" t="4888" r="1637" b="7888"/>
          <a:stretch/>
        </p:blipFill>
        <p:spPr>
          <a:xfrm>
            <a:off x="592365" y="1175656"/>
            <a:ext cx="4754880" cy="304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365" y="4709165"/>
            <a:ext cx="4516664" cy="158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62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6257" y="121621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Создание резюме в личном кабинете соискателя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76152" y="1356478"/>
            <a:ext cx="460102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«Контактная информация»</a:t>
            </a:r>
          </a:p>
          <a:p>
            <a:endParaRPr lang="ru-RU" dirty="0" smtClean="0">
              <a:solidFill>
                <a:srgbClr val="216F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проверьте номер указанного телефона и адрес электронной почты;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выберите предпочтительный способ связи, нажав на соответствующий </a:t>
            </a:r>
            <a:br>
              <a:rPr lang="ru-RU" dirty="0" smtClean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чек-бокс</a:t>
            </a:r>
            <a:endParaRPr lang="ru-RU" dirty="0">
              <a:solidFill>
                <a:srgbClr val="216F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257" y="840468"/>
            <a:ext cx="4267200" cy="546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58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6257" y="121621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Создание резюме в личном кабинете соискателя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76151" y="1356478"/>
            <a:ext cx="493047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«Желаемая работа»</a:t>
            </a:r>
            <a:br>
              <a:rPr lang="ru-RU" sz="2400" dirty="0" smtClean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заполняем следующие поля</a:t>
            </a:r>
          </a:p>
          <a:p>
            <a:endParaRPr lang="ru-RU" dirty="0" smtClean="0">
              <a:solidFill>
                <a:srgbClr val="216F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желаемая должность - </a:t>
            </a:r>
            <a:r>
              <a:rPr lang="ru-RU" dirty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«временное трудоустройство несовершеннолетних</a:t>
            </a:r>
            <a:r>
              <a:rPr lang="ru-RU" dirty="0" smtClean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dirty="0" smtClean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график работы – </a:t>
            </a:r>
            <a:r>
              <a:rPr lang="ru-RU" dirty="0" smtClean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«Неполный рабочий день/неполная рабочая неделя»</a:t>
            </a:r>
            <a:r>
              <a:rPr lang="ru-RU" dirty="0" smtClean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заработная плата </a:t>
            </a:r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dirty="0" smtClean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укажите </a:t>
            </a:r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желаемую (реальную) сумму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rgbClr val="216F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t="3441"/>
          <a:stretch/>
        </p:blipFill>
        <p:spPr>
          <a:xfrm>
            <a:off x="896257" y="690147"/>
            <a:ext cx="4968875" cy="593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64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2444</TotalTime>
  <Words>892</Words>
  <Application>Microsoft Office PowerPoint</Application>
  <PresentationFormat>Широкоэкранный</PresentationFormat>
  <Paragraphs>121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7" baseType="lpstr">
      <vt:lpstr>Arial Unicode MS</vt:lpstr>
      <vt:lpstr>Arial</vt:lpstr>
      <vt:lpstr>Calibri</vt:lpstr>
      <vt:lpstr>Calibri Light</vt:lpstr>
      <vt:lpstr>Times New Roman</vt:lpstr>
      <vt:lpstr>Тема Office</vt:lpstr>
      <vt:lpstr>Алгоритм работы на портале «Работа в России»</vt:lpstr>
      <vt:lpstr>Презентация PowerPoint</vt:lpstr>
      <vt:lpstr>Авторизация на единой цифровой платформе «Работа в России»</vt:lpstr>
      <vt:lpstr>После авторизации на единой цифровой платформе  «Работа в России» через учетную запись ЕСИА,  Вы попадаете в личный кабинет соискателя</vt:lpstr>
      <vt:lpstr>Создание резюме в личном кабинете соискателя</vt:lpstr>
      <vt:lpstr>Создание резюме в личном кабинете соискателя</vt:lpstr>
      <vt:lpstr>Создание резюме в личном кабинете соискателя</vt:lpstr>
      <vt:lpstr>Создание резюме в личном кабинете соискателя</vt:lpstr>
      <vt:lpstr>Создание резюме в личном кабинете соискателя</vt:lpstr>
      <vt:lpstr>Создание резюме в личном кабинете соискателя</vt:lpstr>
      <vt:lpstr>Создание резюме в личном кабинете соискателя</vt:lpstr>
      <vt:lpstr>Подача заявления</vt:lpstr>
      <vt:lpstr>Подача заявления</vt:lpstr>
      <vt:lpstr>Подача заявления на организацию временного трудоустройства несовершеннолетних граждан</vt:lpstr>
      <vt:lpstr>Подача заявления на организацию временного трудоустройства несовершеннолетних граждан</vt:lpstr>
      <vt:lpstr>Подача заявления на организацию временного трудоустройства несовершеннолетних граждан</vt:lpstr>
      <vt:lpstr>Подача заявления на организацию временного трудоустройства несовершеннолетних граждан</vt:lpstr>
      <vt:lpstr>Подача заявления на организацию временного трудоустройства несовершеннолетних граждан</vt:lpstr>
      <vt:lpstr>Подача заявления на организацию временного трудоустройства несовершеннолетних граждан</vt:lpstr>
      <vt:lpstr>Подача заявления на организацию временного трудоустройства несовершеннолетних граждан</vt:lpstr>
      <vt:lpstr>Подача заявления на организацию временного трудоустройства несовершеннолетних граждан</vt:lpstr>
      <vt:lpstr>Подача заявления на организацию временного трудоустройства несовершеннолетних граждан</vt:lpstr>
      <vt:lpstr>Подача заявления на организацию временного трудоустройства несовершеннолетних граждан</vt:lpstr>
      <vt:lpstr>Отслеживание заявления</vt:lpstr>
      <vt:lpstr>Презентация PowerPoint</vt:lpstr>
      <vt:lpstr>Подтверждение прохождения собеседований</vt:lpstr>
      <vt:lpstr>Отклик на вакансию</vt:lpstr>
      <vt:lpstr>Отклик на вакансию</vt:lpstr>
      <vt:lpstr>Собеседование</vt:lpstr>
      <vt:lpstr>Предложения о работе</vt:lpstr>
      <vt:lpstr>Информирование ЦЗН</vt:lpstr>
    </vt:vector>
  </TitlesOfParts>
  <Company>OEM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ИНСТРУКЦИЯ</dc:title>
  <dc:creator>Левакова София Александровна</dc:creator>
  <cp:lastModifiedBy>Левакова София Александровна</cp:lastModifiedBy>
  <cp:revision>181</cp:revision>
  <cp:lastPrinted>2022-01-21T09:21:06Z</cp:lastPrinted>
  <dcterms:created xsi:type="dcterms:W3CDTF">2022-01-20T13:03:28Z</dcterms:created>
  <dcterms:modified xsi:type="dcterms:W3CDTF">2025-04-15T13:04:31Z</dcterms:modified>
</cp:coreProperties>
</file>