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72" r:id="rId4"/>
    <p:sldId id="260" r:id="rId5"/>
    <p:sldId id="266" r:id="rId6"/>
    <p:sldId id="265" r:id="rId7"/>
    <p:sldId id="267" r:id="rId8"/>
    <p:sldId id="263" r:id="rId9"/>
    <p:sldId id="264" r:id="rId10"/>
    <p:sldId id="268" r:id="rId11"/>
    <p:sldId id="269" r:id="rId12"/>
    <p:sldId id="280" r:id="rId13"/>
    <p:sldId id="271" r:id="rId14"/>
    <p:sldId id="261" r:id="rId15"/>
    <p:sldId id="274" r:id="rId16"/>
    <p:sldId id="277" r:id="rId17"/>
    <p:sldId id="283" r:id="rId18"/>
    <p:sldId id="284" r:id="rId19"/>
    <p:sldId id="275" r:id="rId20"/>
    <p:sldId id="276" r:id="rId21"/>
    <p:sldId id="286" r:id="rId22"/>
    <p:sldId id="258" r:id="rId23"/>
    <p:sldId id="259" r:id="rId24"/>
    <p:sldId id="285" r:id="rId25"/>
    <p:sldId id="273" r:id="rId26"/>
    <p:sldId id="278" r:id="rId27"/>
    <p:sldId id="279" r:id="rId28"/>
    <p:sldId id="281" r:id="rId29"/>
    <p:sldId id="282" r:id="rId3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D2F2"/>
    <a:srgbClr val="CBA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0"/>
  </p:normalViewPr>
  <p:slideViewPr>
    <p:cSldViewPr snapToGrid="0">
      <p:cViewPr varScale="1">
        <p:scale>
          <a:sx n="107" d="100"/>
          <a:sy n="107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ECC4D3-D799-4276-A673-D177CFBC39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A511F68-9ECD-4E6A-981A-C63FD9985D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9437A9-F1D1-42DF-AD7C-8AD9347A0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3E0E-CEA2-4FCA-81EA-558D6CE05D9E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1DFECB-1CBB-4316-A6AA-6A4297EDD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75DBAE-0D4E-4762-B2B2-A9EFD8D49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C1D1A-0711-4F70-8374-571F3F92D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195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A1047B-947E-415E-B15D-53DFF3196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21906DE-07E1-4FFE-B291-BD47CE0ADD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E760E9-C25E-41E9-BD70-BD8E674C7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3E0E-CEA2-4FCA-81EA-558D6CE05D9E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C66682-D755-4080-8329-6E7769091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10DC9BB-057A-47E4-BF9C-1A1A0FA94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C1D1A-0711-4F70-8374-571F3F92D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3615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B762EAE-C083-4F40-A206-42801F53A7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75E6766-E492-484C-AA15-A18E920D0D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DDB0EB-2777-4944-BD35-984FCF142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3E0E-CEA2-4FCA-81EA-558D6CE05D9E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E08D4D7-6FD9-4C53-9D62-33873AFFF2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E5E777E-7A99-4B17-8BB0-A621D9E2E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C1D1A-0711-4F70-8374-571F3F92D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779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F85EAA-7FF2-4421-973C-0778B35D4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076D092-B4D1-497C-8045-B7DB7ECCF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AB14D41-5A16-4A5A-AE98-9BB85FF2B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3E0E-CEA2-4FCA-81EA-558D6CE05D9E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5BEB7C-86F8-4B47-A070-03F82F53F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4CD9D40-694D-4417-A5D9-CED65AF3F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C1D1A-0711-4F70-8374-571F3F92D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047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48A8C9-A905-42F4-B8E2-A74962307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3B98E10-41EF-486C-8202-022920ADC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788AE7-0754-413A-8DC9-F5E7355C2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3E0E-CEA2-4FCA-81EA-558D6CE05D9E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54A7B93-BDE0-4E2C-A3D4-1637ADDA3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B100737-D289-4EC6-B9FC-79A7B4F4A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C1D1A-0711-4F70-8374-571F3F92D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885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A9B451-FFCE-4C3E-B022-FA70A5198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20B7A10-8B55-4965-BCE3-6828A024B4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1B7C7C1-422E-457D-89F2-61651BAF7D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3269F5B-33AF-46D9-8A43-047CFF107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3E0E-CEA2-4FCA-81EA-558D6CE05D9E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F48D86-4161-4D4D-80CB-EB0129BFB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7F7D649-2538-4B3D-AE38-A7281EE28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C1D1A-0711-4F70-8374-571F3F92D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648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6D0950-1D3A-4CFB-899A-8EFF3F989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93F48D3-7A43-4E06-89D5-84DDC45DDE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FD0AEA-995C-4588-B113-D4F3E8C7E4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572F48C-AB4E-4448-9E52-687AF8C412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F2B7FF9-23A8-4D83-A42E-97EACC886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42D5DD1-5E5F-4A29-AEB5-4E6D187D6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3E0E-CEA2-4FCA-81EA-558D6CE05D9E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9845A1B-1D01-40EB-9B4F-FEE7CA3423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2487907-D6E8-4644-B18C-16E0CB3C9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C1D1A-0711-4F70-8374-571F3F92D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348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DB2F95-5D88-4C79-B4D0-457C6E994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625718D-CE81-490B-9F90-0659845E9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3E0E-CEA2-4FCA-81EA-558D6CE05D9E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DE6ECDA-F19C-4DA2-9546-3B05543FB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DB6CD32-0A9C-45A5-BA3C-FFB832D15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C1D1A-0711-4F70-8374-571F3F92D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685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70EACD3-9C24-4E85-B7E4-F3AC08D68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3E0E-CEA2-4FCA-81EA-558D6CE05D9E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CE703DF-5AC0-49E3-8FA4-A67B4FC01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95D6764-4941-4951-8E10-B854E88CA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C1D1A-0711-4F70-8374-571F3F92D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337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61FA39-86CC-46E0-8C2B-193D113B2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BCC9FCD-1F3B-437E-9CDC-6F30BE85A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E164D04-A58D-4D4D-A778-4A15DF3759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DB883D1-12F5-499C-86E0-7C005235E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3E0E-CEA2-4FCA-81EA-558D6CE05D9E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74E9E1F-9857-4E13-854C-4144D37CA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2B98B90-D779-4DE9-B51A-87E884AA1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C1D1A-0711-4F70-8374-571F3F92D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685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ECF2B2-43FC-4CB1-998D-80A969BD1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858D771-93B5-41EC-B243-B70B2D4134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7284665-CCD1-44A8-A5CC-69E73FE245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F655F96-6691-4A2E-96DE-DBDC8D904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13E0E-CEA2-4FCA-81EA-558D6CE05D9E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86847FB-B395-4992-B369-3220121A2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218E48-0CA1-4123-A8A8-9FBB915AB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C1D1A-0711-4F70-8374-571F3F92D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1747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B61BDC-40DE-4409-8607-FB64D70AC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F0E321-4E1A-422D-94D0-9A7438C4A7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728D93-B941-4A42-9901-1173E10D2D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13E0E-CEA2-4FCA-81EA-558D6CE05D9E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3C1873-2028-4307-BA0C-75683B2C4C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8FA6CB9-BD33-413A-A709-C144B5637F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C1D1A-0711-4F70-8374-571F3F92D1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45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1D980F-3787-4B09-BE88-8D45B6F89E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Программы дополнительного образования</a:t>
            </a:r>
            <a:br>
              <a:rPr lang="ru-RU" b="1" dirty="0"/>
            </a:br>
            <a:r>
              <a:rPr lang="ru-RU" b="1" dirty="0"/>
              <a:t>2024-2025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AF8D5AD-4C71-430B-AAE4-796EA95894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ГБОУ гимназия №74 Выборгского района Санкт-Петербурга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3AD2DC1-927F-444B-9721-97596E2C49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461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77700A2B-4C0C-4AB0-9B4F-27B3A08EFA03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СОЦИАЛЬНО-ГУМАНИТАРНАЯ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E000F52E-471F-4B97-8070-A18C1807F8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064027"/>
              </p:ext>
            </p:extLst>
          </p:nvPr>
        </p:nvGraphicFramePr>
        <p:xfrm>
          <a:off x="4064000" y="0"/>
          <a:ext cx="8128000" cy="36322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74656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1789344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Секция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Бюджет/</a:t>
                      </a:r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Время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398711">
                <a:tc>
                  <a:txBody>
                    <a:bodyPr/>
                    <a:lstStyle/>
                    <a:p>
                      <a:r>
                        <a:rPr lang="ru-RU" dirty="0"/>
                        <a:t>Второй иностранный язык (7 класс)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Бюджет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7 «А»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Квятковская Светлана Николаевна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err="1"/>
                        <a:t>Рыль</a:t>
                      </a:r>
                      <a:r>
                        <a:rPr lang="ru-RU" sz="1600" dirty="0"/>
                        <a:t> Юлия Владимировна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7 «Б»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/>
                        <a:t>Казаринова Татьяна Николаевна</a:t>
                      </a:r>
                    </a:p>
                    <a:p>
                      <a:r>
                        <a:rPr lang="ru-RU" sz="1600" dirty="0" err="1"/>
                        <a:t>Симеонидис</a:t>
                      </a:r>
                      <a:r>
                        <a:rPr lang="ru-RU" sz="1600" dirty="0"/>
                        <a:t> Афина Ильинична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Пн 8 урок</a:t>
                      </a:r>
                    </a:p>
                    <a:p>
                      <a:r>
                        <a:rPr lang="ru-RU" sz="1600" dirty="0" err="1"/>
                        <a:t>Пт</a:t>
                      </a:r>
                      <a:r>
                        <a:rPr lang="ru-RU" sz="1600" dirty="0"/>
                        <a:t> 7 урок</a:t>
                      </a:r>
                    </a:p>
                    <a:p>
                      <a:endParaRPr lang="ru-RU" sz="1600" dirty="0"/>
                    </a:p>
                    <a:p>
                      <a:endParaRPr lang="ru-RU" sz="1600" dirty="0"/>
                    </a:p>
                    <a:p>
                      <a:endParaRPr lang="ru-RU" sz="1600" dirty="0"/>
                    </a:p>
                    <a:p>
                      <a:endParaRPr lang="ru-RU" sz="1600" dirty="0"/>
                    </a:p>
                    <a:p>
                      <a:endParaRPr lang="ru-RU" sz="1600" dirty="0"/>
                    </a:p>
                    <a:p>
                      <a:r>
                        <a:rPr lang="ru-RU" sz="1600" dirty="0"/>
                        <a:t>Вт 7 урок</a:t>
                      </a:r>
                    </a:p>
                    <a:p>
                      <a:r>
                        <a:rPr lang="ru-RU" sz="1600" dirty="0"/>
                        <a:t>Ср 8 урок</a:t>
                      </a:r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FC8DB6D-3D4A-42EB-9478-4C58115C5D06}"/>
              </a:ext>
            </a:extLst>
          </p:cNvPr>
          <p:cNvSpPr txBox="1"/>
          <p:nvPr/>
        </p:nvSpPr>
        <p:spPr>
          <a:xfrm>
            <a:off x="150920" y="1125696"/>
            <a:ext cx="34001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Данная программа по английскому языку разработана для третьего года изучения английского/немецкого языка как второго иностранного.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7E0AC62-A283-46E3-87BE-D5BCD44ED4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373AD8B-DBFE-4DFA-BEE4-150F86E4071E}"/>
              </a:ext>
            </a:extLst>
          </p:cNvPr>
          <p:cNvSpPr txBox="1"/>
          <p:nvPr/>
        </p:nvSpPr>
        <p:spPr>
          <a:xfrm>
            <a:off x="103821" y="3876040"/>
            <a:ext cx="83982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Обучающихся по программе ждет знакомство с: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Различными лексическими единицами по темам: моя семья, распорядок дня, жизнь в городе, ежедневные дела, праздники, хобби и интересы, различные правила (поведения, ПДД и </a:t>
            </a:r>
            <a:r>
              <a:rPr lang="ru-RU" dirty="0" err="1"/>
              <a:t>тд</a:t>
            </a:r>
            <a:r>
              <a:rPr lang="ru-RU" dirty="0"/>
              <a:t>), еда и напитки, занятиями в каникулярное время;</a:t>
            </a:r>
          </a:p>
        </p:txBody>
      </p:sp>
    </p:spTree>
    <p:extLst>
      <p:ext uri="{BB962C8B-B14F-4D97-AF65-F5344CB8AC3E}">
        <p14:creationId xmlns:p14="http://schemas.microsoft.com/office/powerpoint/2010/main" val="2822956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4D0EFA9-EAEA-44BC-BFFF-15BBA0E67301}"/>
              </a:ext>
            </a:extLst>
          </p:cNvPr>
          <p:cNvSpPr txBox="1"/>
          <p:nvPr/>
        </p:nvSpPr>
        <p:spPr>
          <a:xfrm>
            <a:off x="150920" y="1125696"/>
            <a:ext cx="34001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Данная программа по английскому языку разработана для четвертого года изучения английского/немецкого языка как второго иностранного.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E420DB5C-51F5-49A5-8B39-817B84C0C420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СОЦИАЛЬНО-ГУМАНИТАРНАЯ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E55DA748-61B0-4E18-9036-C8D039766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4478804"/>
              </p:ext>
            </p:extLst>
          </p:nvPr>
        </p:nvGraphicFramePr>
        <p:xfrm>
          <a:off x="3905189" y="98229"/>
          <a:ext cx="8128000" cy="34798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74656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1789344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Секция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Бюджет/</a:t>
                      </a:r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Время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Второй иностранный язык (8 класс)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Бюджет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8 «А» </a:t>
                      </a:r>
                    </a:p>
                    <a:p>
                      <a:r>
                        <a:rPr lang="ru-RU" sz="1600" dirty="0" err="1"/>
                        <a:t>Рыль</a:t>
                      </a:r>
                      <a:r>
                        <a:rPr lang="ru-RU" sz="1600" dirty="0"/>
                        <a:t> Юлия Владимировна</a:t>
                      </a:r>
                    </a:p>
                    <a:p>
                      <a:r>
                        <a:rPr lang="ru-RU" sz="1600" dirty="0" err="1"/>
                        <a:t>Цимбаленко</a:t>
                      </a:r>
                      <a:r>
                        <a:rPr lang="ru-RU" sz="1600" dirty="0"/>
                        <a:t> Марина Александровна</a:t>
                      </a:r>
                    </a:p>
                    <a:p>
                      <a:endParaRPr lang="ru-RU" sz="1600" dirty="0"/>
                    </a:p>
                    <a:p>
                      <a:r>
                        <a:rPr lang="ru-RU" sz="1600" dirty="0"/>
                        <a:t>8 «Б» </a:t>
                      </a:r>
                    </a:p>
                    <a:p>
                      <a:r>
                        <a:rPr lang="ru-RU" sz="1600" dirty="0"/>
                        <a:t>Казаринова Татьяна Николаевна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="0" dirty="0"/>
                        <a:t>Ср 8 урок</a:t>
                      </a:r>
                    </a:p>
                    <a:p>
                      <a:r>
                        <a:rPr lang="ru-RU" sz="1600" b="0" dirty="0" err="1"/>
                        <a:t>Пт</a:t>
                      </a:r>
                      <a:r>
                        <a:rPr lang="ru-RU" sz="1600" b="0" dirty="0"/>
                        <a:t> 8 урок</a:t>
                      </a:r>
                    </a:p>
                    <a:p>
                      <a:endParaRPr lang="ru-RU" b="0" dirty="0"/>
                    </a:p>
                    <a:p>
                      <a:endParaRPr lang="ru-RU" sz="1600" b="0" dirty="0"/>
                    </a:p>
                    <a:p>
                      <a:endParaRPr lang="ru-RU" sz="1600" b="0" dirty="0"/>
                    </a:p>
                    <a:p>
                      <a:endParaRPr lang="ru-RU" sz="1600" b="0" dirty="0"/>
                    </a:p>
                    <a:p>
                      <a:endParaRPr lang="ru-RU" sz="1600" b="0" dirty="0"/>
                    </a:p>
                    <a:p>
                      <a:r>
                        <a:rPr lang="ru-RU" sz="1600" b="0" dirty="0"/>
                        <a:t>Пн 8 урок</a:t>
                      </a:r>
                    </a:p>
                    <a:p>
                      <a:r>
                        <a:rPr lang="ru-RU" sz="1600" b="0" dirty="0" err="1"/>
                        <a:t>Пт</a:t>
                      </a:r>
                      <a:r>
                        <a:rPr lang="ru-RU" sz="1600" b="0" dirty="0"/>
                        <a:t> 8 урок</a:t>
                      </a:r>
                    </a:p>
                    <a:p>
                      <a:endParaRPr lang="ru-RU" sz="1600" b="0" dirty="0"/>
                    </a:p>
                    <a:p>
                      <a:endParaRPr lang="ru-RU" b="1" dirty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96C058B-2531-4486-BF89-4E267A46D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62C6DF3-9EE2-4F69-B403-DBB5D65EFE15}"/>
              </a:ext>
            </a:extLst>
          </p:cNvPr>
          <p:cNvSpPr txBox="1"/>
          <p:nvPr/>
        </p:nvSpPr>
        <p:spPr>
          <a:xfrm>
            <a:off x="150920" y="3615079"/>
            <a:ext cx="83982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Обучающихся по программе ждет знакомство с: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Различными лексическими единицами по темам: моя семья, распорядок дня, жизнь в городе, ежедневные дела, праздники, хобби и интересы, различные правила (поведения, ПДД и </a:t>
            </a:r>
            <a:r>
              <a:rPr lang="ru-RU" dirty="0" err="1"/>
              <a:t>тд</a:t>
            </a:r>
            <a:r>
              <a:rPr lang="ru-RU" dirty="0"/>
              <a:t>), еда и напитки, занятиями в каникулярное время;</a:t>
            </a:r>
          </a:p>
        </p:txBody>
      </p:sp>
    </p:spTree>
    <p:extLst>
      <p:ext uri="{BB962C8B-B14F-4D97-AF65-F5344CB8AC3E}">
        <p14:creationId xmlns:p14="http://schemas.microsoft.com/office/powerpoint/2010/main" val="1672145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E420DB5C-51F5-49A5-8B39-817B84C0C420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СОЦИАЛЬНО-ГУМАНИТАРНАЯ</a:t>
            </a:r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E55DA748-61B0-4E18-9036-C8D0397660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5744453"/>
              </p:ext>
            </p:extLst>
          </p:nvPr>
        </p:nvGraphicFramePr>
        <p:xfrm>
          <a:off x="3905189" y="98229"/>
          <a:ext cx="8128000" cy="23825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74656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1789344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Секция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Бюджет/</a:t>
                      </a:r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Время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/>
                        <a:t>Логичесике</a:t>
                      </a:r>
                      <a:r>
                        <a:rPr lang="ru-RU" dirty="0"/>
                        <a:t> игры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Бюджет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/>
                        <a:t>Вострокнутов Дмитрий Евгеньевич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3-4 класс</a:t>
                      </a:r>
                    </a:p>
                    <a:p>
                      <a:r>
                        <a:rPr lang="ru-RU" b="1" dirty="0"/>
                        <a:t>Вт </a:t>
                      </a:r>
                      <a:r>
                        <a:rPr lang="ru-RU" b="0" dirty="0"/>
                        <a:t>14:30-16:00</a:t>
                      </a:r>
                    </a:p>
                    <a:p>
                      <a:r>
                        <a:rPr lang="ru-RU" b="1" dirty="0" err="1"/>
                        <a:t>Пт</a:t>
                      </a:r>
                      <a:r>
                        <a:rPr lang="ru-RU" b="0" dirty="0"/>
                        <a:t> 14:30-16:00</a:t>
                      </a:r>
                    </a:p>
                    <a:p>
                      <a:endParaRPr lang="ru-RU" b="1" dirty="0"/>
                    </a:p>
                    <a:p>
                      <a:r>
                        <a:rPr lang="ru-RU" b="1" dirty="0"/>
                        <a:t>5-9 класс </a:t>
                      </a:r>
                    </a:p>
                    <a:p>
                      <a:r>
                        <a:rPr lang="ru-RU" b="1" dirty="0"/>
                        <a:t>Вт </a:t>
                      </a:r>
                      <a:r>
                        <a:rPr lang="ru-RU" b="0" dirty="0"/>
                        <a:t>16:00-17:30</a:t>
                      </a:r>
                    </a:p>
                    <a:p>
                      <a:r>
                        <a:rPr lang="ru-RU" b="1" dirty="0" err="1"/>
                        <a:t>Пт</a:t>
                      </a:r>
                      <a:r>
                        <a:rPr lang="ru-RU" dirty="0"/>
                        <a:t> 16:00-17:30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96C058B-2531-4486-BF89-4E267A46DC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62C6DF3-9EE2-4F69-B403-DBB5D65EFE15}"/>
              </a:ext>
            </a:extLst>
          </p:cNvPr>
          <p:cNvSpPr txBox="1"/>
          <p:nvPr/>
        </p:nvSpPr>
        <p:spPr>
          <a:xfrm>
            <a:off x="150920" y="3615079"/>
            <a:ext cx="8398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Обучающихся по программе ждет знакомство с различными видами настольных игр.</a:t>
            </a:r>
          </a:p>
        </p:txBody>
      </p:sp>
    </p:spTree>
    <p:extLst>
      <p:ext uri="{BB962C8B-B14F-4D97-AF65-F5344CB8AC3E}">
        <p14:creationId xmlns:p14="http://schemas.microsoft.com/office/powerpoint/2010/main" val="2474123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303D3BDE-F38A-48D3-B0FA-94F76119B0E6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ФИЗКУЛЬТУРНО-СПОРТИВНАЯ</a:t>
            </a:r>
          </a:p>
        </p:txBody>
      </p:sp>
      <p:graphicFrame>
        <p:nvGraphicFramePr>
          <p:cNvPr id="5" name="Таблица 6">
            <a:extLst>
              <a:ext uri="{FF2B5EF4-FFF2-40B4-BE49-F238E27FC236}">
                <a16:creationId xmlns:a16="http://schemas.microsoft.com/office/drawing/2014/main" id="{149D2C91-927B-482B-93A8-4947ED2824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1234825"/>
              </p:ext>
            </p:extLst>
          </p:nvPr>
        </p:nvGraphicFramePr>
        <p:xfrm>
          <a:off x="3993965" y="62719"/>
          <a:ext cx="8128000" cy="3403623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74656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1789344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32841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Секция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Бюджет/</a:t>
                      </a:r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Время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3037863">
                <a:tc>
                  <a:txBody>
                    <a:bodyPr/>
                    <a:lstStyle/>
                    <a:p>
                      <a:r>
                        <a:rPr lang="ru-RU" dirty="0"/>
                        <a:t>Ритмика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Бюджет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Ятманов</a:t>
                      </a:r>
                      <a:r>
                        <a:rPr lang="ru-RU" dirty="0"/>
                        <a:t> Сергей Валерьевич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1-2 класс</a:t>
                      </a:r>
                    </a:p>
                    <a:p>
                      <a:r>
                        <a:rPr lang="ru-RU" b="1" dirty="0"/>
                        <a:t>Вт </a:t>
                      </a:r>
                      <a:r>
                        <a:rPr lang="ru-RU" b="0" dirty="0"/>
                        <a:t>13:30-14:15</a:t>
                      </a:r>
                    </a:p>
                    <a:p>
                      <a:r>
                        <a:rPr lang="ru-RU" b="1" dirty="0" err="1"/>
                        <a:t>Чт</a:t>
                      </a:r>
                      <a:r>
                        <a:rPr lang="ru-RU" b="1" dirty="0"/>
                        <a:t> </a:t>
                      </a:r>
                      <a:r>
                        <a:rPr lang="ru-RU" b="0" dirty="0"/>
                        <a:t>13:30-14:15</a:t>
                      </a:r>
                    </a:p>
                    <a:p>
                      <a:endParaRPr lang="ru-RU" b="1" dirty="0"/>
                    </a:p>
                    <a:p>
                      <a:r>
                        <a:rPr lang="ru-RU" b="1" dirty="0"/>
                        <a:t>3-4 класс</a:t>
                      </a:r>
                    </a:p>
                    <a:p>
                      <a:r>
                        <a:rPr lang="ru-RU" b="1" dirty="0"/>
                        <a:t>Пн </a:t>
                      </a:r>
                      <a:r>
                        <a:rPr lang="ru-RU" b="0" dirty="0"/>
                        <a:t>15:30-16:15</a:t>
                      </a:r>
                    </a:p>
                    <a:p>
                      <a:r>
                        <a:rPr lang="ru-RU" b="1" dirty="0"/>
                        <a:t>Ср</a:t>
                      </a:r>
                      <a:r>
                        <a:rPr lang="ru-RU" b="0" dirty="0"/>
                        <a:t> 16:00-16:45</a:t>
                      </a:r>
                    </a:p>
                    <a:p>
                      <a:endParaRPr lang="ru-RU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6E5930F-4278-4113-B42F-2A86992A81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9F42579-5D46-46BD-BE0B-D89EE7DA16FE}"/>
              </a:ext>
            </a:extLst>
          </p:cNvPr>
          <p:cNvSpPr txBox="1"/>
          <p:nvPr/>
        </p:nvSpPr>
        <p:spPr>
          <a:xfrm>
            <a:off x="150920" y="1125696"/>
            <a:ext cx="34001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Данная программа физкультурно-спортивной направленности предназначена для детей начальной школы.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5B81717-87C7-4E23-886A-80F17D1BEA85}"/>
              </a:ext>
            </a:extLst>
          </p:cNvPr>
          <p:cNvSpPr txBox="1"/>
          <p:nvPr/>
        </p:nvSpPr>
        <p:spPr>
          <a:xfrm>
            <a:off x="150921" y="3984658"/>
            <a:ext cx="727969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 занятиях по ритмике происходит непосредственное и всестороннее</a:t>
            </a:r>
          </a:p>
          <a:p>
            <a:r>
              <a:rPr lang="ru-RU" dirty="0"/>
              <a:t>обучение ребенка на основе гармоничного сочетания музыкального,</a:t>
            </a:r>
          </a:p>
          <a:p>
            <a:r>
              <a:rPr lang="ru-RU" dirty="0"/>
              <a:t>двигательного, физического и интеллектуального развития.</a:t>
            </a:r>
          </a:p>
          <a:p>
            <a:r>
              <a:rPr lang="ru-RU" dirty="0"/>
              <a:t>Уроки ритмики развивают такие музыкальные данные как слух, память,</a:t>
            </a:r>
          </a:p>
          <a:p>
            <a:r>
              <a:rPr lang="ru-RU" dirty="0"/>
              <a:t>ритм, помогают выявлению творческих задатков учеников, знакомят с</a:t>
            </a:r>
          </a:p>
          <a:p>
            <a:r>
              <a:rPr lang="ru-RU" dirty="0"/>
              <a:t>теоретическими основами музыкального искусства. </a:t>
            </a:r>
          </a:p>
        </p:txBody>
      </p:sp>
    </p:spTree>
    <p:extLst>
      <p:ext uri="{BB962C8B-B14F-4D97-AF65-F5344CB8AC3E}">
        <p14:creationId xmlns:p14="http://schemas.microsoft.com/office/powerpoint/2010/main" val="90493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67D28988-FB88-43C7-8DFA-6EA6BE364487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ФИЗКУЛЬТУРНО-СПОРТИВНАЯ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AE4EDB6C-3846-4685-8E34-44A45DDB15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975468"/>
              </p:ext>
            </p:extLst>
          </p:nvPr>
        </p:nvGraphicFramePr>
        <p:xfrm>
          <a:off x="3905189" y="98229"/>
          <a:ext cx="8128000" cy="37541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74656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1819922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2001422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Секция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Бюджет/</a:t>
                      </a:r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Время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Футбол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Бюджет</a:t>
                      </a:r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Кирюхин Илья Михайлович</a:t>
                      </a:r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4-5 класс</a:t>
                      </a:r>
                    </a:p>
                    <a:p>
                      <a:r>
                        <a:rPr lang="ru-RU" b="1" dirty="0"/>
                        <a:t>Пн </a:t>
                      </a:r>
                      <a:r>
                        <a:rPr lang="ru-RU" b="0" dirty="0"/>
                        <a:t>16:30-18:00</a:t>
                      </a:r>
                    </a:p>
                    <a:p>
                      <a:r>
                        <a:rPr lang="ru-RU" b="1" dirty="0" err="1"/>
                        <a:t>Сб</a:t>
                      </a:r>
                      <a:r>
                        <a:rPr lang="ru-RU" b="1" dirty="0"/>
                        <a:t> </a:t>
                      </a:r>
                      <a:r>
                        <a:rPr lang="ru-RU" dirty="0"/>
                        <a:t>   9:00-11:30</a:t>
                      </a:r>
                    </a:p>
                    <a:p>
                      <a:endParaRPr lang="ru-RU" dirty="0"/>
                    </a:p>
                    <a:p>
                      <a:r>
                        <a:rPr lang="ru-RU" b="1" dirty="0"/>
                        <a:t>6-7 класс</a:t>
                      </a:r>
                    </a:p>
                    <a:p>
                      <a:r>
                        <a:rPr lang="ru-RU" b="1" dirty="0"/>
                        <a:t>Пн</a:t>
                      </a:r>
                      <a:r>
                        <a:rPr lang="ru-RU" b="0" dirty="0"/>
                        <a:t> 18:15-19:45</a:t>
                      </a:r>
                      <a:endParaRPr lang="ru-RU" b="1" dirty="0"/>
                    </a:p>
                    <a:p>
                      <a:r>
                        <a:rPr lang="ru-RU" b="1" dirty="0" err="1"/>
                        <a:t>Сб</a:t>
                      </a:r>
                      <a:r>
                        <a:rPr lang="ru-RU" dirty="0"/>
                        <a:t>    9:00-11:30</a:t>
                      </a:r>
                    </a:p>
                    <a:p>
                      <a:endParaRPr lang="ru-RU" b="1" dirty="0"/>
                    </a:p>
                    <a:p>
                      <a:r>
                        <a:rPr lang="ru-RU" b="1" dirty="0"/>
                        <a:t>1-2 классы</a:t>
                      </a:r>
                    </a:p>
                    <a:p>
                      <a:r>
                        <a:rPr lang="ru-RU" b="1" dirty="0"/>
                        <a:t>Пн</a:t>
                      </a:r>
                      <a:r>
                        <a:rPr lang="ru-RU" b="0" dirty="0"/>
                        <a:t> 15:30-16:30</a:t>
                      </a:r>
                    </a:p>
                    <a:p>
                      <a:r>
                        <a:rPr lang="ru-RU" b="1" dirty="0"/>
                        <a:t>Ср</a:t>
                      </a:r>
                      <a:r>
                        <a:rPr lang="ru-RU" dirty="0"/>
                        <a:t> 16:15-17:45</a:t>
                      </a:r>
                    </a:p>
                    <a:p>
                      <a:r>
                        <a:rPr lang="ru-RU" b="1" dirty="0" err="1"/>
                        <a:t>Чт</a:t>
                      </a:r>
                      <a:r>
                        <a:rPr lang="ru-RU" dirty="0"/>
                        <a:t>  15:30-16:30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7ED179E-FA0C-430E-8912-09321C12A3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DB8D2BA-A922-42C3-85E8-B8A39004B54E}"/>
              </a:ext>
            </a:extLst>
          </p:cNvPr>
          <p:cNvSpPr txBox="1"/>
          <p:nvPr/>
        </p:nvSpPr>
        <p:spPr>
          <a:xfrm>
            <a:off x="150920" y="1125696"/>
            <a:ext cx="34001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Данная программа физкультурно-спортивной направленности предназначена для детей начальной школы среднего звена.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932B9F-035B-4924-84BF-545896AC7E7D}"/>
              </a:ext>
            </a:extLst>
          </p:cNvPr>
          <p:cNvSpPr txBox="1"/>
          <p:nvPr/>
        </p:nvSpPr>
        <p:spPr>
          <a:xfrm>
            <a:off x="150920" y="2814320"/>
            <a:ext cx="795439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r>
              <a:rPr lang="ru-RU" dirty="0"/>
              <a:t>Программа знакомит обучающихся с популярной игрой «мини-футбол» и различными упражнениями на развитие ловкости, выносливости и общей физической подготовки. Способствует формированию командного духа, дисциплины и здорового </a:t>
            </a:r>
            <a:r>
              <a:rPr lang="ru-RU"/>
              <a:t>образа жизни.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5545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6F433346-BC66-45C2-8CF8-18DFBE7C472F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ФИЗКУЛЬТУРНО-СПОРТИВНАЯ</a:t>
            </a:r>
          </a:p>
        </p:txBody>
      </p:sp>
      <p:graphicFrame>
        <p:nvGraphicFramePr>
          <p:cNvPr id="6" name="Таблица 6">
            <a:extLst>
              <a:ext uri="{FF2B5EF4-FFF2-40B4-BE49-F238E27FC236}">
                <a16:creationId xmlns:a16="http://schemas.microsoft.com/office/drawing/2014/main" id="{620BA6CF-5277-48B4-B3C1-D26C464216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927668"/>
              </p:ext>
            </p:extLst>
          </p:nvPr>
        </p:nvGraphicFramePr>
        <p:xfrm>
          <a:off x="3993965" y="62720"/>
          <a:ext cx="8128000" cy="210845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74656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1789344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209821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Секция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Бюджет/</a:t>
                      </a:r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Время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1742691">
                <a:tc>
                  <a:txBody>
                    <a:bodyPr/>
                    <a:lstStyle/>
                    <a:p>
                      <a:r>
                        <a:rPr lang="ru-RU" dirty="0"/>
                        <a:t>Бадминтон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Бюджет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Чудинова Ольга Валентиновна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/>
                        <a:t>3-5 класс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/>
                        <a:t>Вт </a:t>
                      </a:r>
                      <a:r>
                        <a:rPr lang="ru-RU" b="0" dirty="0"/>
                        <a:t>14:30-16:00</a:t>
                      </a:r>
                    </a:p>
                    <a:p>
                      <a:r>
                        <a:rPr lang="ru-RU" b="1" dirty="0"/>
                        <a:t>2-4 класс</a:t>
                      </a:r>
                    </a:p>
                    <a:p>
                      <a:r>
                        <a:rPr lang="ru-RU" b="1" dirty="0"/>
                        <a:t>Ср </a:t>
                      </a:r>
                      <a:r>
                        <a:rPr lang="ru-RU" b="0" dirty="0"/>
                        <a:t>14:30-16:00</a:t>
                      </a:r>
                    </a:p>
                    <a:p>
                      <a:endParaRPr lang="ru-RU" b="0" dirty="0"/>
                    </a:p>
                    <a:p>
                      <a:r>
                        <a:rPr lang="ru-RU" b="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EFAE6DD-0115-42F4-8DBF-6B10F2A76545}"/>
              </a:ext>
            </a:extLst>
          </p:cNvPr>
          <p:cNvSpPr txBox="1"/>
          <p:nvPr/>
        </p:nvSpPr>
        <p:spPr>
          <a:xfrm>
            <a:off x="150920" y="1125696"/>
            <a:ext cx="34001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Данная программа физкультурно-спортивной направленности предназначена для детей начальной и средней школы.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6510C6-D846-41B4-B017-9957053E56AC}"/>
              </a:ext>
            </a:extLst>
          </p:cNvPr>
          <p:cNvSpPr txBox="1"/>
          <p:nvPr/>
        </p:nvSpPr>
        <p:spPr>
          <a:xfrm>
            <a:off x="150920" y="2734421"/>
            <a:ext cx="79543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/>
              <a:t>Занятия бадминтоном позволяют разносторонне воздействовать на</a:t>
            </a:r>
          </a:p>
          <a:p>
            <a:r>
              <a:rPr lang="ru-RU"/>
              <a:t>организм человека, развивают силу, выносливость, координацию движения,</a:t>
            </a:r>
          </a:p>
          <a:p>
            <a:r>
              <a:rPr lang="ru-RU"/>
              <a:t>улучшают подвижность в суставах, способствуют приобретению широкого</a:t>
            </a:r>
          </a:p>
          <a:p>
            <a:r>
              <a:rPr lang="ru-RU"/>
              <a:t>круга двигательных навыков, воспитывают волевые качества.</a:t>
            </a:r>
            <a:endParaRPr lang="ru-RU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DB6D70B-7227-4235-BBC0-DCDB432BD4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415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52C4FAB5-0509-1CB1-8728-5BFA9227227B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ФИЗКУЛЬТУРНО-СПОРТИВНАЯ</a:t>
            </a:r>
          </a:p>
        </p:txBody>
      </p:sp>
      <p:graphicFrame>
        <p:nvGraphicFramePr>
          <p:cNvPr id="5" name="Таблица 6">
            <a:extLst>
              <a:ext uri="{FF2B5EF4-FFF2-40B4-BE49-F238E27FC236}">
                <a16:creationId xmlns:a16="http://schemas.microsoft.com/office/drawing/2014/main" id="{A5C9FA90-D080-3422-0782-9F7B217934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900333"/>
              </p:ext>
            </p:extLst>
          </p:nvPr>
        </p:nvGraphicFramePr>
        <p:xfrm>
          <a:off x="3993965" y="62720"/>
          <a:ext cx="8128000" cy="34747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74656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1789344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209821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Секция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Бюджет/</a:t>
                      </a:r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Время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1742691">
                <a:tc>
                  <a:txBody>
                    <a:bodyPr/>
                    <a:lstStyle/>
                    <a:p>
                      <a:r>
                        <a:rPr lang="ru-RU" dirty="0"/>
                        <a:t>Танцевальная студия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/>
                        <a:t>Бюджет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Веселова Анастасия Константиновна</a:t>
                      </a:r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endParaRPr lang="ru-RU" dirty="0"/>
                    </a:p>
                    <a:p>
                      <a:r>
                        <a:rPr lang="ru-RU" dirty="0"/>
                        <a:t>Китаева Дарья Олеговна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1-2 класс</a:t>
                      </a:r>
                    </a:p>
                    <a:p>
                      <a:r>
                        <a:rPr lang="ru-RU" b="1" dirty="0"/>
                        <a:t>Пн </a:t>
                      </a:r>
                      <a:r>
                        <a:rPr lang="ru-RU" b="0" dirty="0"/>
                        <a:t>14:30-15:15</a:t>
                      </a:r>
                    </a:p>
                    <a:p>
                      <a:r>
                        <a:rPr lang="ru-RU" b="1" dirty="0"/>
                        <a:t>Ср </a:t>
                      </a:r>
                      <a:r>
                        <a:rPr lang="ru-RU" b="0" dirty="0"/>
                        <a:t>14:30-15:15</a:t>
                      </a:r>
                      <a:endParaRPr lang="ru-RU" b="1" dirty="0"/>
                    </a:p>
                    <a:p>
                      <a:r>
                        <a:rPr lang="ru-RU" b="1" dirty="0"/>
                        <a:t>3-4 класс</a:t>
                      </a:r>
                    </a:p>
                    <a:p>
                      <a:r>
                        <a:rPr lang="ru-RU" b="1" dirty="0"/>
                        <a:t>Пн </a:t>
                      </a:r>
                      <a:r>
                        <a:rPr lang="ru-RU" b="0" dirty="0"/>
                        <a:t>15:30-16:15</a:t>
                      </a:r>
                    </a:p>
                    <a:p>
                      <a:r>
                        <a:rPr lang="ru-RU" b="1" dirty="0"/>
                        <a:t>Ср </a:t>
                      </a:r>
                      <a:r>
                        <a:rPr lang="ru-RU" b="0" dirty="0"/>
                        <a:t>15:30-16:15</a:t>
                      </a:r>
                    </a:p>
                    <a:p>
                      <a:endParaRPr lang="ru-RU" b="0" dirty="0"/>
                    </a:p>
                    <a:p>
                      <a:r>
                        <a:rPr lang="ru-RU" b="1" dirty="0"/>
                        <a:t>5-9 класс</a:t>
                      </a:r>
                    </a:p>
                    <a:p>
                      <a:r>
                        <a:rPr lang="ru-RU" b="0" dirty="0"/>
                        <a:t>Вт 15:30-17:00</a:t>
                      </a:r>
                    </a:p>
                    <a:p>
                      <a:endParaRPr lang="ru-RU" b="0" dirty="0"/>
                    </a:p>
                    <a:p>
                      <a:endParaRPr lang="ru-RU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5A1F0CE-D3E3-BE44-BC59-D8BD247C3B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F762936-A29E-4EAD-8808-AE298234BE7B}"/>
              </a:ext>
            </a:extLst>
          </p:cNvPr>
          <p:cNvSpPr txBox="1"/>
          <p:nvPr/>
        </p:nvSpPr>
        <p:spPr>
          <a:xfrm>
            <a:off x="422768" y="3696641"/>
            <a:ext cx="7954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Дети научатся танцевать классические танцы, разовьют пластику и грацию. На занятиях присутствуют как художественные танцы, так и элементы ОФП.</a:t>
            </a:r>
          </a:p>
        </p:txBody>
      </p:sp>
    </p:spTree>
    <p:extLst>
      <p:ext uri="{BB962C8B-B14F-4D97-AF65-F5344CB8AC3E}">
        <p14:creationId xmlns:p14="http://schemas.microsoft.com/office/powerpoint/2010/main" val="29656357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52C4FAB5-0509-1CB1-8728-5BFA9227227B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ФИЗКУЛЬТУРНО-СПОРТИВНАЯ</a:t>
            </a:r>
          </a:p>
        </p:txBody>
      </p:sp>
      <p:graphicFrame>
        <p:nvGraphicFramePr>
          <p:cNvPr id="5" name="Таблица 6">
            <a:extLst>
              <a:ext uri="{FF2B5EF4-FFF2-40B4-BE49-F238E27FC236}">
                <a16:creationId xmlns:a16="http://schemas.microsoft.com/office/drawing/2014/main" id="{A5C9FA90-D080-3422-0782-9F7B217934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368030"/>
              </p:ext>
            </p:extLst>
          </p:nvPr>
        </p:nvGraphicFramePr>
        <p:xfrm>
          <a:off x="3993965" y="62720"/>
          <a:ext cx="8128000" cy="210845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74656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1789344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209821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Секция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Бюджет/</a:t>
                      </a:r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Время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1742691">
                <a:tc>
                  <a:txBody>
                    <a:bodyPr/>
                    <a:lstStyle/>
                    <a:p>
                      <a:r>
                        <a:rPr lang="ru-RU" dirty="0"/>
                        <a:t>Волейбол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/>
                        <a:t>Бюджет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Чудинова Ольга Валентиновна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5-7 класс </a:t>
                      </a:r>
                    </a:p>
                    <a:p>
                      <a:r>
                        <a:rPr lang="ru-RU" b="1" dirty="0"/>
                        <a:t>Вт </a:t>
                      </a:r>
                      <a:r>
                        <a:rPr lang="ru-RU" b="0" dirty="0"/>
                        <a:t>16:00-17:30</a:t>
                      </a:r>
                    </a:p>
                    <a:p>
                      <a:endParaRPr lang="ru-RU" b="0" dirty="0"/>
                    </a:p>
                    <a:p>
                      <a:r>
                        <a:rPr lang="ru-RU" b="1" dirty="0"/>
                        <a:t>8-11 класс</a:t>
                      </a:r>
                    </a:p>
                    <a:p>
                      <a:r>
                        <a:rPr lang="ru-RU" b="1" dirty="0" err="1"/>
                        <a:t>Сб</a:t>
                      </a:r>
                      <a:r>
                        <a:rPr lang="ru-RU" b="1" dirty="0"/>
                        <a:t> </a:t>
                      </a:r>
                      <a:r>
                        <a:rPr lang="ru-RU" b="0" dirty="0"/>
                        <a:t>13:00-14:30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5A1F0CE-D3E3-BE44-BC59-D8BD247C3B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F762936-A29E-4EAD-8808-AE298234BE7B}"/>
              </a:ext>
            </a:extLst>
          </p:cNvPr>
          <p:cNvSpPr txBox="1"/>
          <p:nvPr/>
        </p:nvSpPr>
        <p:spPr>
          <a:xfrm>
            <a:off x="422768" y="1251573"/>
            <a:ext cx="28270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Программа предназначена для детей 11-17 лет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D61541-F6BD-E329-61A9-B729C0C647E1}"/>
              </a:ext>
            </a:extLst>
          </p:cNvPr>
          <p:cNvSpPr txBox="1"/>
          <p:nvPr/>
        </p:nvSpPr>
        <p:spPr>
          <a:xfrm>
            <a:off x="422768" y="4138181"/>
            <a:ext cx="7954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 занятиях изучаются как правила игры в волейбол, так и элементы ОФП.</a:t>
            </a:r>
          </a:p>
        </p:txBody>
      </p:sp>
    </p:spTree>
    <p:extLst>
      <p:ext uri="{BB962C8B-B14F-4D97-AF65-F5344CB8AC3E}">
        <p14:creationId xmlns:p14="http://schemas.microsoft.com/office/powerpoint/2010/main" val="32984788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52C4FAB5-0509-1CB1-8728-5BFA9227227B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ФИЗКУЛЬТУРНО-СПОРТИВНАЯ</a:t>
            </a:r>
          </a:p>
        </p:txBody>
      </p:sp>
      <p:graphicFrame>
        <p:nvGraphicFramePr>
          <p:cNvPr id="5" name="Таблица 6">
            <a:extLst>
              <a:ext uri="{FF2B5EF4-FFF2-40B4-BE49-F238E27FC236}">
                <a16:creationId xmlns:a16="http://schemas.microsoft.com/office/drawing/2014/main" id="{A5C9FA90-D080-3422-0782-9F7B217934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8833773"/>
              </p:ext>
            </p:extLst>
          </p:nvPr>
        </p:nvGraphicFramePr>
        <p:xfrm>
          <a:off x="3993965" y="62720"/>
          <a:ext cx="8128000" cy="210845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74656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1789344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209821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Секция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Бюджет/</a:t>
                      </a:r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Время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1742691">
                <a:tc>
                  <a:txBody>
                    <a:bodyPr/>
                    <a:lstStyle/>
                    <a:p>
                      <a:r>
                        <a:rPr lang="ru-RU" dirty="0"/>
                        <a:t>Баскетбол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/>
                        <a:t>Бюджет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Ятманов</a:t>
                      </a:r>
                      <a:r>
                        <a:rPr lang="ru-RU" dirty="0"/>
                        <a:t> Сергей Валерьевич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5-7 класс </a:t>
                      </a:r>
                    </a:p>
                    <a:p>
                      <a:r>
                        <a:rPr lang="ru-RU" b="1" dirty="0" err="1"/>
                        <a:t>Чт</a:t>
                      </a:r>
                      <a:r>
                        <a:rPr lang="ru-RU" b="1" dirty="0"/>
                        <a:t> </a:t>
                      </a:r>
                      <a:r>
                        <a:rPr lang="ru-RU" b="0" dirty="0"/>
                        <a:t>15:30-17:00</a:t>
                      </a:r>
                    </a:p>
                    <a:p>
                      <a:endParaRPr lang="ru-RU" b="0" dirty="0"/>
                    </a:p>
                    <a:p>
                      <a:r>
                        <a:rPr lang="ru-RU" b="1" dirty="0"/>
                        <a:t>8-11 класс</a:t>
                      </a:r>
                    </a:p>
                    <a:p>
                      <a:r>
                        <a:rPr lang="ru-RU" b="1" dirty="0" err="1"/>
                        <a:t>Сб</a:t>
                      </a:r>
                      <a:r>
                        <a:rPr lang="ru-RU" b="1" dirty="0"/>
                        <a:t> </a:t>
                      </a:r>
                      <a:r>
                        <a:rPr lang="ru-RU" b="0" dirty="0"/>
                        <a:t>14:30-16:00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5A1F0CE-D3E3-BE44-BC59-D8BD247C3B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F762936-A29E-4EAD-8808-AE298234BE7B}"/>
              </a:ext>
            </a:extLst>
          </p:cNvPr>
          <p:cNvSpPr txBox="1"/>
          <p:nvPr/>
        </p:nvSpPr>
        <p:spPr>
          <a:xfrm>
            <a:off x="422768" y="1251573"/>
            <a:ext cx="28270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Программа предназначена для детей 11-17 лет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FD61541-F6BD-E329-61A9-B729C0C647E1}"/>
              </a:ext>
            </a:extLst>
          </p:cNvPr>
          <p:cNvSpPr txBox="1"/>
          <p:nvPr/>
        </p:nvSpPr>
        <p:spPr>
          <a:xfrm>
            <a:off x="422768" y="4138181"/>
            <a:ext cx="79543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На занятиях изучаются как правила игры в баскетбол, так и элементы ОФП.</a:t>
            </a:r>
          </a:p>
        </p:txBody>
      </p:sp>
    </p:spTree>
    <p:extLst>
      <p:ext uri="{BB962C8B-B14F-4D97-AF65-F5344CB8AC3E}">
        <p14:creationId xmlns:p14="http://schemas.microsoft.com/office/powerpoint/2010/main" val="19437570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3DB4E788-F8D4-4BD3-990E-8467C9D32890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ФИЗКУЛЬТУРНО-СПОРТИВНАЯ</a:t>
            </a:r>
          </a:p>
        </p:txBody>
      </p:sp>
      <p:graphicFrame>
        <p:nvGraphicFramePr>
          <p:cNvPr id="5" name="Таблица 6">
            <a:extLst>
              <a:ext uri="{FF2B5EF4-FFF2-40B4-BE49-F238E27FC236}">
                <a16:creationId xmlns:a16="http://schemas.microsoft.com/office/drawing/2014/main" id="{980FF75C-988A-456C-9EDB-5BAF0FBEE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732478"/>
              </p:ext>
            </p:extLst>
          </p:nvPr>
        </p:nvGraphicFramePr>
        <p:xfrm>
          <a:off x="3993965" y="62720"/>
          <a:ext cx="8128000" cy="34747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74656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1789344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209821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Секция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Бюджет/</a:t>
                      </a:r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Время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1742691">
                <a:tc>
                  <a:txBody>
                    <a:bodyPr/>
                    <a:lstStyle/>
                    <a:p>
                      <a:r>
                        <a:rPr lang="ru-RU" dirty="0"/>
                        <a:t>Оздоровительное плавание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Внебюджет</a:t>
                      </a:r>
                      <a:r>
                        <a:rPr lang="ru-RU" dirty="0"/>
                        <a:t> (2000/</a:t>
                      </a:r>
                      <a:r>
                        <a:rPr lang="ru-RU" dirty="0" err="1"/>
                        <a:t>мес</a:t>
                      </a:r>
                      <a:r>
                        <a:rPr lang="ru-RU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Смирнова Ирина </a:t>
                      </a:r>
                      <a:r>
                        <a:rPr lang="ru-RU" dirty="0" err="1"/>
                        <a:t>Ремировна</a:t>
                      </a:r>
                      <a:endParaRPr lang="ru-RU" dirty="0"/>
                    </a:p>
                    <a:p>
                      <a:endParaRPr lang="ru-RU" dirty="0"/>
                    </a:p>
                    <a:p>
                      <a:r>
                        <a:rPr lang="ru-RU" dirty="0"/>
                        <a:t>Павлов Алексей Валерьевич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/>
                        <a:t>Понедельник, среда, четверг, пятница, суббота согласно графику групп.</a:t>
                      </a:r>
                    </a:p>
                    <a:p>
                      <a:endParaRPr lang="ru-RU" b="0" dirty="0"/>
                    </a:p>
                    <a:p>
                      <a:r>
                        <a:rPr lang="ru-RU" b="0" dirty="0"/>
                        <a:t>Справки по телефону: </a:t>
                      </a:r>
                    </a:p>
                    <a:p>
                      <a:r>
                        <a:rPr lang="ru-RU" b="0" dirty="0"/>
                        <a:t>+7(921)318-10-19 </a:t>
                      </a:r>
                    </a:p>
                    <a:p>
                      <a:r>
                        <a:rPr lang="ru-RU" b="0" dirty="0"/>
                        <a:t>Павлова Людмила Валерьевна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AF9ABE6-E0AC-41E4-BC2C-8E72C416A04D}"/>
              </a:ext>
            </a:extLst>
          </p:cNvPr>
          <p:cNvSpPr txBox="1"/>
          <p:nvPr/>
        </p:nvSpPr>
        <p:spPr>
          <a:xfrm>
            <a:off x="150920" y="1125696"/>
            <a:ext cx="34001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Данная программа физкультурно-спортивной направленности предназначена для детей начальной, средней школы и старшей школы с врачебным допуском к оздоровительному плаванию.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30764D-7765-46CC-8695-ABE43E9D48D6}"/>
              </a:ext>
            </a:extLst>
          </p:cNvPr>
          <p:cNvSpPr txBox="1"/>
          <p:nvPr/>
        </p:nvSpPr>
        <p:spPr>
          <a:xfrm>
            <a:off x="150920" y="3429000"/>
            <a:ext cx="79543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Группы рассчитаны на детей, умеющих плавать, открыты группы для начинающих. Учащиеся познакомятся с различными стилями плавания, улучшить общую физическую подготовку.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3E6D61D-18C0-40AF-BE45-D192A847B4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480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51E88C-45AD-4FEC-912E-FFE622344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ГБОУ гимназия №74 Выборгского района Санкт-Петербурга</a:t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11B9CDFA-210C-4BE6-891B-30A4B14E81D3}"/>
              </a:ext>
            </a:extLst>
          </p:cNvPr>
          <p:cNvSpPr/>
          <p:nvPr/>
        </p:nvSpPr>
        <p:spPr>
          <a:xfrm>
            <a:off x="8328735" y="5175681"/>
            <a:ext cx="355106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СОЦИАЛЬНО-ГУМАНИТАРНАЯ</a:t>
            </a:r>
          </a:p>
        </p:txBody>
      </p:sp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74B960AC-63CC-489B-A235-52641E319CD2}"/>
              </a:ext>
            </a:extLst>
          </p:cNvPr>
          <p:cNvSpPr/>
          <p:nvPr/>
        </p:nvSpPr>
        <p:spPr>
          <a:xfrm>
            <a:off x="8328735" y="2240501"/>
            <a:ext cx="3551068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ФИЗКУЛЬТУРНО-СПОРТИВНАЯ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892CDE23-88B2-4AED-BDF9-81C404B59FA6}"/>
              </a:ext>
            </a:extLst>
          </p:cNvPr>
          <p:cNvSpPr/>
          <p:nvPr/>
        </p:nvSpPr>
        <p:spPr>
          <a:xfrm>
            <a:off x="312199" y="2236802"/>
            <a:ext cx="3551068" cy="9144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ТЕХНИЧЕСКАЯ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:a16="http://schemas.microsoft.com/office/drawing/2014/main" id="{3651C04F-9938-459C-B5D2-862CC92F387C}"/>
              </a:ext>
            </a:extLst>
          </p:cNvPr>
          <p:cNvSpPr/>
          <p:nvPr/>
        </p:nvSpPr>
        <p:spPr>
          <a:xfrm>
            <a:off x="312197" y="5175681"/>
            <a:ext cx="3551068" cy="914400"/>
          </a:xfrm>
          <a:prstGeom prst="roundRect">
            <a:avLst/>
          </a:prstGeom>
          <a:solidFill>
            <a:srgbClr val="CBA9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ХУДОЖЕСТВЕННАЯ</a:t>
            </a:r>
          </a:p>
        </p:txBody>
      </p:sp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AABCA8FB-580B-493A-88EF-0185B577C2F9}"/>
              </a:ext>
            </a:extLst>
          </p:cNvPr>
          <p:cNvSpPr/>
          <p:nvPr/>
        </p:nvSpPr>
        <p:spPr>
          <a:xfrm>
            <a:off x="4320466" y="2236802"/>
            <a:ext cx="3551068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ТУРИСТСКО-КРАЕВЕДЧЕСКАЯ</a:t>
            </a:r>
          </a:p>
        </p:txBody>
      </p:sp>
      <p:sp>
        <p:nvSpPr>
          <p:cNvPr id="3" name="Прямоугольник: скругленные углы 7">
            <a:extLst>
              <a:ext uri="{FF2B5EF4-FFF2-40B4-BE49-F238E27FC236}">
                <a16:creationId xmlns:a16="http://schemas.microsoft.com/office/drawing/2014/main" id="{CCC8A5B7-665A-A051-6371-AC6DC22CFFFD}"/>
              </a:ext>
            </a:extLst>
          </p:cNvPr>
          <p:cNvSpPr/>
          <p:nvPr/>
        </p:nvSpPr>
        <p:spPr>
          <a:xfrm>
            <a:off x="4320466" y="5223308"/>
            <a:ext cx="3551068" cy="914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ЕСТЕСТВЕННО-НАУЧНАЯ</a:t>
            </a:r>
          </a:p>
        </p:txBody>
      </p:sp>
    </p:spTree>
    <p:extLst>
      <p:ext uri="{BB962C8B-B14F-4D97-AF65-F5344CB8AC3E}">
        <p14:creationId xmlns:p14="http://schemas.microsoft.com/office/powerpoint/2010/main" val="30549838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B95DCF3F-9FB8-4BD5-90D2-49A71EFB9555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ФИЗКУЛЬТУРНО-СПОРТИВНАЯ</a:t>
            </a:r>
          </a:p>
        </p:txBody>
      </p:sp>
      <p:graphicFrame>
        <p:nvGraphicFramePr>
          <p:cNvPr id="5" name="Таблица 6">
            <a:extLst>
              <a:ext uri="{FF2B5EF4-FFF2-40B4-BE49-F238E27FC236}">
                <a16:creationId xmlns:a16="http://schemas.microsoft.com/office/drawing/2014/main" id="{8FA5A169-CECA-4240-A155-96EEE5A596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4082753"/>
              </p:ext>
            </p:extLst>
          </p:nvPr>
        </p:nvGraphicFramePr>
        <p:xfrm>
          <a:off x="3905189" y="98229"/>
          <a:ext cx="8128000" cy="21082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74656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1789344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Секция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Бюджет/</a:t>
                      </a:r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Время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Рок-н-ролл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Внебюджет</a:t>
                      </a:r>
                      <a:r>
                        <a:rPr lang="ru-RU" dirty="0"/>
                        <a:t> (2400/</a:t>
                      </a:r>
                      <a:r>
                        <a:rPr lang="ru-RU" dirty="0" err="1"/>
                        <a:t>мес</a:t>
                      </a:r>
                      <a:r>
                        <a:rPr lang="ru-RU" dirty="0"/>
                        <a:t>)</a:t>
                      </a:r>
                    </a:p>
                    <a:p>
                      <a:r>
                        <a:rPr lang="ru-RU" dirty="0"/>
                        <a:t>(3600/</a:t>
                      </a:r>
                      <a:r>
                        <a:rPr lang="ru-RU" dirty="0" err="1"/>
                        <a:t>мес</a:t>
                      </a:r>
                      <a:r>
                        <a:rPr lang="ru-RU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Ятманов</a:t>
                      </a:r>
                      <a:r>
                        <a:rPr lang="ru-RU" dirty="0"/>
                        <a:t> Сергей Валерьевич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Пн: 17:30-18:30</a:t>
                      </a:r>
                    </a:p>
                    <a:p>
                      <a:r>
                        <a:rPr lang="ru-RU" dirty="0"/>
                        <a:t>        18.30-19.30</a:t>
                      </a:r>
                    </a:p>
                    <a:p>
                      <a:r>
                        <a:rPr lang="ru-RU" dirty="0"/>
                        <a:t>Вт:   17:30-18:30</a:t>
                      </a:r>
                    </a:p>
                    <a:p>
                      <a:r>
                        <a:rPr lang="ru-RU" dirty="0"/>
                        <a:t>Ср:   17:00-18:00</a:t>
                      </a:r>
                    </a:p>
                    <a:p>
                      <a:r>
                        <a:rPr lang="ru-RU" dirty="0" err="1"/>
                        <a:t>Чт</a:t>
                      </a:r>
                      <a:r>
                        <a:rPr lang="ru-RU" dirty="0"/>
                        <a:t>:    17:30-18:30</a:t>
                      </a:r>
                    </a:p>
                    <a:p>
                      <a:r>
                        <a:rPr lang="ru-RU" dirty="0" err="1"/>
                        <a:t>Пт</a:t>
                      </a:r>
                      <a:r>
                        <a:rPr lang="ru-RU" dirty="0"/>
                        <a:t>:    17:00-18:00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D91443A-E7AE-469C-A61D-19DC6C93A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D8B0593-1BD6-475B-9026-CCF50B468D1C}"/>
              </a:ext>
            </a:extLst>
          </p:cNvPr>
          <p:cNvSpPr txBox="1"/>
          <p:nvPr/>
        </p:nvSpPr>
        <p:spPr>
          <a:xfrm>
            <a:off x="150920" y="1125696"/>
            <a:ext cx="34001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Данная программа физкультурно-спортивной направленности предназначена для детей начальной школы среднего звена.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20B0A0-29EE-4662-A967-096DB8E88501}"/>
              </a:ext>
            </a:extLst>
          </p:cNvPr>
          <p:cNvSpPr txBox="1"/>
          <p:nvPr/>
        </p:nvSpPr>
        <p:spPr>
          <a:xfrm>
            <a:off x="150920" y="2814320"/>
            <a:ext cx="79543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Программа знакомит с современным стилем спортивного танца Рок-н-ролл. Осваивая данную программу обучающиеся смогут поучаствовать в различных спортивных состязаниях.</a:t>
            </a:r>
          </a:p>
        </p:txBody>
      </p:sp>
    </p:spTree>
    <p:extLst>
      <p:ext uri="{BB962C8B-B14F-4D97-AF65-F5344CB8AC3E}">
        <p14:creationId xmlns:p14="http://schemas.microsoft.com/office/powerpoint/2010/main" val="33036057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B95DCF3F-9FB8-4BD5-90D2-49A71EFB9555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ФИЗКУЛЬТУРНО-СПОРТИВНАЯ</a:t>
            </a:r>
          </a:p>
        </p:txBody>
      </p:sp>
      <p:graphicFrame>
        <p:nvGraphicFramePr>
          <p:cNvPr id="5" name="Таблица 6">
            <a:extLst>
              <a:ext uri="{FF2B5EF4-FFF2-40B4-BE49-F238E27FC236}">
                <a16:creationId xmlns:a16="http://schemas.microsoft.com/office/drawing/2014/main" id="{8FA5A169-CECA-4240-A155-96EEE5A596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740724"/>
              </p:ext>
            </p:extLst>
          </p:nvPr>
        </p:nvGraphicFramePr>
        <p:xfrm>
          <a:off x="3905189" y="98229"/>
          <a:ext cx="8128000" cy="21082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74656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1789344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Секция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Бюджет/</a:t>
                      </a:r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Время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УШУ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Внебюджет</a:t>
                      </a:r>
                      <a:r>
                        <a:rPr lang="ru-RU" dirty="0"/>
                        <a:t> (2400/</a:t>
                      </a:r>
                      <a:r>
                        <a:rPr lang="ru-RU" dirty="0" err="1"/>
                        <a:t>мес</a:t>
                      </a:r>
                      <a:r>
                        <a:rPr lang="ru-RU" dirty="0"/>
                        <a:t>)</a:t>
                      </a:r>
                    </a:p>
                    <a:p>
                      <a:r>
                        <a:rPr lang="ru-RU" dirty="0"/>
                        <a:t>(3600/</a:t>
                      </a:r>
                      <a:r>
                        <a:rPr lang="ru-RU" dirty="0" err="1"/>
                        <a:t>мес</a:t>
                      </a:r>
                      <a:r>
                        <a:rPr lang="ru-RU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Иорданиди</a:t>
                      </a:r>
                      <a:r>
                        <a:rPr lang="ru-RU" dirty="0"/>
                        <a:t> Екатерина Евгеньевна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1группа</a:t>
                      </a:r>
                    </a:p>
                    <a:p>
                      <a:r>
                        <a:rPr lang="ru-RU" dirty="0"/>
                        <a:t>Вт: 17.30-18.30</a:t>
                      </a:r>
                    </a:p>
                    <a:p>
                      <a:r>
                        <a:rPr lang="ru-RU" dirty="0" err="1"/>
                        <a:t>Пт</a:t>
                      </a:r>
                      <a:r>
                        <a:rPr lang="ru-RU" dirty="0"/>
                        <a:t>: 17.00-18.00</a:t>
                      </a:r>
                    </a:p>
                    <a:p>
                      <a:r>
                        <a:rPr lang="ru-RU" dirty="0"/>
                        <a:t>2 группа</a:t>
                      </a:r>
                    </a:p>
                    <a:p>
                      <a:r>
                        <a:rPr lang="ru-RU" dirty="0"/>
                        <a:t>Ср: 17.45-18.45</a:t>
                      </a:r>
                    </a:p>
                    <a:p>
                      <a:r>
                        <a:rPr lang="ru-RU" dirty="0" err="1"/>
                        <a:t>Пт</a:t>
                      </a:r>
                      <a:r>
                        <a:rPr lang="ru-RU" dirty="0"/>
                        <a:t>:  18.00-19.00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D91443A-E7AE-469C-A61D-19DC6C93A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D8B0593-1BD6-475B-9026-CCF50B468D1C}"/>
              </a:ext>
            </a:extLst>
          </p:cNvPr>
          <p:cNvSpPr txBox="1"/>
          <p:nvPr/>
        </p:nvSpPr>
        <p:spPr>
          <a:xfrm>
            <a:off x="150920" y="1125696"/>
            <a:ext cx="34001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Данная программа физкультурно-спортивной направленности предназначена для детей начальной школы и  среднего звена.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20B0A0-29EE-4662-A967-096DB8E88501}"/>
              </a:ext>
            </a:extLst>
          </p:cNvPr>
          <p:cNvSpPr txBox="1"/>
          <p:nvPr/>
        </p:nvSpPr>
        <p:spPr>
          <a:xfrm>
            <a:off x="150920" y="2814320"/>
            <a:ext cx="795439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основе ушу лежат приёмы кулачного боя и фехтования, различные виды традиционной акробатики, дыхательные гимнастики и специальные психорегулирующие упражнения. Ушу является сложно-координационным видом спорта, оказывающим разностороннее воздействие на организм занимающегося.  Ушу способствует развитию таких качеств, как ловкость, сила, выносливость, быстрота реакции; развивает координацию, чувство равновесия, даёт необходимые навыки самообороны. </a:t>
            </a:r>
          </a:p>
        </p:txBody>
      </p:sp>
    </p:spTree>
    <p:extLst>
      <p:ext uri="{BB962C8B-B14F-4D97-AF65-F5344CB8AC3E}">
        <p14:creationId xmlns:p14="http://schemas.microsoft.com/office/powerpoint/2010/main" val="3019185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BBFE647B-AECA-4436-BEC5-19AA3F17C9F8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ТЕХНИЧЕСКАЯ</a:t>
            </a:r>
          </a:p>
        </p:txBody>
      </p:sp>
      <p:graphicFrame>
        <p:nvGraphicFramePr>
          <p:cNvPr id="3" name="Таблица 6">
            <a:extLst>
              <a:ext uri="{FF2B5EF4-FFF2-40B4-BE49-F238E27FC236}">
                <a16:creationId xmlns:a16="http://schemas.microsoft.com/office/drawing/2014/main" id="{10E2B99B-EB71-423E-B6F4-413AD2B474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3624692"/>
              </p:ext>
            </p:extLst>
          </p:nvPr>
        </p:nvGraphicFramePr>
        <p:xfrm>
          <a:off x="3905189" y="98229"/>
          <a:ext cx="8128000" cy="21082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74656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1789344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Секция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Бюджет/</a:t>
                      </a:r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Время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Робототехника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Бюджет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Вострокнутов Дмитрий Евгеньевич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3-4 класс (1й год)</a:t>
                      </a:r>
                    </a:p>
                    <a:p>
                      <a:r>
                        <a:rPr lang="ru-RU" b="1" dirty="0" err="1"/>
                        <a:t>Чт</a:t>
                      </a:r>
                      <a:r>
                        <a:rPr lang="ru-RU" b="1" dirty="0"/>
                        <a:t> </a:t>
                      </a:r>
                      <a:r>
                        <a:rPr lang="ru-RU" b="0" dirty="0"/>
                        <a:t>15:30-17:00</a:t>
                      </a:r>
                    </a:p>
                    <a:p>
                      <a:r>
                        <a:rPr lang="ru-RU" b="1" dirty="0"/>
                        <a:t>3-4 год (2й год)</a:t>
                      </a:r>
                    </a:p>
                    <a:p>
                      <a:r>
                        <a:rPr lang="ru-RU" b="1" dirty="0" err="1"/>
                        <a:t>Чт</a:t>
                      </a:r>
                      <a:r>
                        <a:rPr lang="ru-RU" b="1" dirty="0"/>
                        <a:t> </a:t>
                      </a:r>
                      <a:r>
                        <a:rPr lang="ru-RU" b="0" dirty="0"/>
                        <a:t>17:00-18:30</a:t>
                      </a:r>
                    </a:p>
                    <a:p>
                      <a:r>
                        <a:rPr lang="ru-RU" b="1" dirty="0"/>
                        <a:t>5-9 класс (2й год)</a:t>
                      </a:r>
                    </a:p>
                    <a:p>
                      <a:r>
                        <a:rPr lang="ru-RU" b="1" dirty="0"/>
                        <a:t>Пн </a:t>
                      </a:r>
                      <a:r>
                        <a:rPr lang="ru-RU" b="0" dirty="0"/>
                        <a:t>17:30-19:00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6017DC5-C565-43F6-9170-358E992AB2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C765B1-0846-470D-8E80-C90544F90DDA}"/>
              </a:ext>
            </a:extLst>
          </p:cNvPr>
          <p:cNvSpPr txBox="1"/>
          <p:nvPr/>
        </p:nvSpPr>
        <p:spPr>
          <a:xfrm>
            <a:off x="239697" y="1831739"/>
            <a:ext cx="33113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Данная программа адресована всем желающим детям от 10 до 15 лет.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ADB9B-5F22-4248-BC55-CF1DAB16BA93}"/>
              </a:ext>
            </a:extLst>
          </p:cNvPr>
          <p:cNvSpPr txBox="1"/>
          <p:nvPr/>
        </p:nvSpPr>
        <p:spPr>
          <a:xfrm>
            <a:off x="239697" y="2967335"/>
            <a:ext cx="7794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Данная программа технической направленности позвонит познакомиться детям с актуальной областью технической науки. На занятиях дети научатся конструировать роботов и писать для них простейшие алгоритмы.</a:t>
            </a:r>
          </a:p>
        </p:txBody>
      </p:sp>
    </p:spTree>
    <p:extLst>
      <p:ext uri="{BB962C8B-B14F-4D97-AF65-F5344CB8AC3E}">
        <p14:creationId xmlns:p14="http://schemas.microsoft.com/office/powerpoint/2010/main" val="15150611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990AACD3-9909-4BD9-9619-C336479FED4A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ТУРИСТСКО-КРАЕВЕДЧЕСКАЯ</a:t>
            </a:r>
          </a:p>
        </p:txBody>
      </p:sp>
      <p:graphicFrame>
        <p:nvGraphicFramePr>
          <p:cNvPr id="3" name="Таблица 6">
            <a:extLst>
              <a:ext uri="{FF2B5EF4-FFF2-40B4-BE49-F238E27FC236}">
                <a16:creationId xmlns:a16="http://schemas.microsoft.com/office/drawing/2014/main" id="{CCC24E55-1743-43E8-9CDF-51D5225BF8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38102"/>
              </p:ext>
            </p:extLst>
          </p:nvPr>
        </p:nvGraphicFramePr>
        <p:xfrm>
          <a:off x="3905189" y="98229"/>
          <a:ext cx="8128000" cy="15595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74656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1789344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Секция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Бюджет/</a:t>
                      </a:r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Время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Ученическое научное общество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Бюджет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Захаров Андрей Николаевич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4-9 класс</a:t>
                      </a:r>
                    </a:p>
                    <a:p>
                      <a:r>
                        <a:rPr lang="ru-RU" b="1" dirty="0" err="1"/>
                        <a:t>Чт</a:t>
                      </a:r>
                      <a:r>
                        <a:rPr lang="ru-RU" b="1" dirty="0"/>
                        <a:t>: </a:t>
                      </a:r>
                      <a:r>
                        <a:rPr lang="ru-RU" dirty="0"/>
                        <a:t>16:30-18:00</a:t>
                      </a:r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4BBD4A17-716E-44B7-8D76-F2A2CABA11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9CF8762-ECCA-484F-AC42-AB153DEF4D0E}"/>
              </a:ext>
            </a:extLst>
          </p:cNvPr>
          <p:cNvSpPr txBox="1"/>
          <p:nvPr/>
        </p:nvSpPr>
        <p:spPr>
          <a:xfrm>
            <a:off x="239697" y="1349341"/>
            <a:ext cx="33113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Данная программа адресована всем желающим детям 11-15 лет.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12BEBF-924A-4ED4-81C3-F0A4F20BF895}"/>
              </a:ext>
            </a:extLst>
          </p:cNvPr>
          <p:cNvSpPr txBox="1"/>
          <p:nvPr/>
        </p:nvSpPr>
        <p:spPr>
          <a:xfrm>
            <a:off x="239697" y="2280075"/>
            <a:ext cx="70843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процессе изучения данной программы обучающиеся познакомятся с историей микрорайона Лесное, его историческими личностями и архитектурой.</a:t>
            </a:r>
          </a:p>
        </p:txBody>
      </p:sp>
    </p:spTree>
    <p:extLst>
      <p:ext uri="{BB962C8B-B14F-4D97-AF65-F5344CB8AC3E}">
        <p14:creationId xmlns:p14="http://schemas.microsoft.com/office/powerpoint/2010/main" val="7118912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7">
            <a:extLst>
              <a:ext uri="{FF2B5EF4-FFF2-40B4-BE49-F238E27FC236}">
                <a16:creationId xmlns:a16="http://schemas.microsoft.com/office/drawing/2014/main" id="{FFE6FF25-D894-F19B-A10D-1971C09F7B2C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ЕСТЕСТВЕННО-НАУЧНАЯ</a:t>
            </a:r>
          </a:p>
        </p:txBody>
      </p:sp>
      <p:graphicFrame>
        <p:nvGraphicFramePr>
          <p:cNvPr id="5" name="Таблица 6">
            <a:extLst>
              <a:ext uri="{FF2B5EF4-FFF2-40B4-BE49-F238E27FC236}">
                <a16:creationId xmlns:a16="http://schemas.microsoft.com/office/drawing/2014/main" id="{21A38F4D-3F04-1AAC-19E5-29F6D5CF09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3656236"/>
              </p:ext>
            </p:extLst>
          </p:nvPr>
        </p:nvGraphicFramePr>
        <p:xfrm>
          <a:off x="3905189" y="98229"/>
          <a:ext cx="8128000" cy="15595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74656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1789344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Секция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Бюджет/</a:t>
                      </a:r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Время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Занимательная биология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Бюджет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Вохмянина Галина Николаевна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5-7 класс</a:t>
                      </a:r>
                    </a:p>
                    <a:p>
                      <a:r>
                        <a:rPr lang="ru-RU" b="1" dirty="0" err="1"/>
                        <a:t>Пт</a:t>
                      </a:r>
                      <a:r>
                        <a:rPr lang="ru-RU" b="1" dirty="0"/>
                        <a:t>: </a:t>
                      </a:r>
                      <a:r>
                        <a:rPr lang="ru-RU" dirty="0"/>
                        <a:t>16:15-17:00</a:t>
                      </a:r>
                    </a:p>
                    <a:p>
                      <a:endParaRPr lang="ru-RU" dirty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3475B164-B4AF-426E-1752-19556DC09B63}"/>
              </a:ext>
            </a:extLst>
          </p:cNvPr>
          <p:cNvSpPr txBox="1"/>
          <p:nvPr/>
        </p:nvSpPr>
        <p:spPr>
          <a:xfrm>
            <a:off x="239697" y="1349341"/>
            <a:ext cx="33113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Данная программа адресована всем желающим детям 11-14 лет.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A6FF97-B244-1296-A83A-404CE2E88420}"/>
              </a:ext>
            </a:extLst>
          </p:cNvPr>
          <p:cNvSpPr txBox="1"/>
          <p:nvPr/>
        </p:nvSpPr>
        <p:spPr>
          <a:xfrm>
            <a:off x="239697" y="2280075"/>
            <a:ext cx="70843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процессе изучения данной программы обучающиеся детально познакомятся с устройством микроскопа, рассмотрят различные виды тканей растений и животных.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2DD3811-EEEF-9085-5CFE-F462615F3D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3944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BA503658-B9C7-48E8-9E00-DD69C7497FF5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  <a:solidFill>
            <a:srgbClr val="CBA9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ХУДОЖЕСТВЕННАЯ</a:t>
            </a:r>
          </a:p>
        </p:txBody>
      </p:sp>
      <p:graphicFrame>
        <p:nvGraphicFramePr>
          <p:cNvPr id="5" name="Таблица 6">
            <a:extLst>
              <a:ext uri="{FF2B5EF4-FFF2-40B4-BE49-F238E27FC236}">
                <a16:creationId xmlns:a16="http://schemas.microsoft.com/office/drawing/2014/main" id="{B82FAFE2-C7BF-43CB-9C35-F3F55B1BED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379627"/>
              </p:ext>
            </p:extLst>
          </p:nvPr>
        </p:nvGraphicFramePr>
        <p:xfrm>
          <a:off x="3905189" y="98229"/>
          <a:ext cx="8128000" cy="48666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55341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1853513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1987146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Секция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Бюджет/</a:t>
                      </a:r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Преподаватель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Время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Текстильная мастерская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Бюджет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Шишкова Светлана Владимировна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dirty="0"/>
                        <a:t>2а </a:t>
                      </a:r>
                    </a:p>
                    <a:p>
                      <a:r>
                        <a:rPr lang="ru-RU" sz="1700" b="1" dirty="0"/>
                        <a:t>Пн: </a:t>
                      </a:r>
                      <a:r>
                        <a:rPr lang="ru-RU" sz="1700" b="0" dirty="0"/>
                        <a:t>15:00-16:30</a:t>
                      </a:r>
                    </a:p>
                    <a:p>
                      <a:r>
                        <a:rPr lang="ru-RU" sz="1700" b="1" dirty="0"/>
                        <a:t>2б</a:t>
                      </a:r>
                    </a:p>
                    <a:p>
                      <a:r>
                        <a:rPr lang="ru-RU" sz="1700" b="1" dirty="0"/>
                        <a:t>Вт: </a:t>
                      </a:r>
                      <a:r>
                        <a:rPr lang="ru-RU" sz="1700" b="0" dirty="0"/>
                        <a:t>15:00-16:30</a:t>
                      </a:r>
                    </a:p>
                    <a:p>
                      <a:r>
                        <a:rPr lang="ru-RU" sz="1700" b="1" dirty="0"/>
                        <a:t>2в</a:t>
                      </a:r>
                    </a:p>
                    <a:p>
                      <a:r>
                        <a:rPr lang="ru-RU" sz="1700" b="1" dirty="0"/>
                        <a:t>Ср: </a:t>
                      </a:r>
                      <a:r>
                        <a:rPr lang="ru-RU" sz="1700" b="0" dirty="0"/>
                        <a:t>16:00-17:30</a:t>
                      </a:r>
                    </a:p>
                    <a:p>
                      <a:r>
                        <a:rPr lang="ru-RU" sz="1700" b="1" dirty="0"/>
                        <a:t>3а</a:t>
                      </a:r>
                    </a:p>
                    <a:p>
                      <a:r>
                        <a:rPr lang="ru-RU" sz="1700" b="1" dirty="0" err="1"/>
                        <a:t>Чт</a:t>
                      </a:r>
                      <a:r>
                        <a:rPr lang="ru-RU" sz="1700" b="1" dirty="0"/>
                        <a:t>: </a:t>
                      </a:r>
                      <a:r>
                        <a:rPr lang="ru-RU" sz="1700" b="0" dirty="0"/>
                        <a:t>16:00-17:30</a:t>
                      </a:r>
                    </a:p>
                    <a:p>
                      <a:r>
                        <a:rPr lang="ru-RU" sz="1700" b="1" dirty="0"/>
                        <a:t>3б</a:t>
                      </a:r>
                    </a:p>
                    <a:p>
                      <a:r>
                        <a:rPr lang="ru-RU" sz="1700" b="1" dirty="0"/>
                        <a:t>Вт: </a:t>
                      </a:r>
                      <a:r>
                        <a:rPr lang="ru-RU" sz="1700" dirty="0"/>
                        <a:t>16:30-18:00 </a:t>
                      </a:r>
                    </a:p>
                    <a:p>
                      <a:r>
                        <a:rPr lang="ru-RU" sz="1700" b="1" dirty="0"/>
                        <a:t>4 классы</a:t>
                      </a:r>
                    </a:p>
                    <a:p>
                      <a:r>
                        <a:rPr lang="ru-RU" sz="1700" b="1" dirty="0"/>
                        <a:t>Ср </a:t>
                      </a:r>
                      <a:r>
                        <a:rPr lang="ru-RU" sz="1700" b="0" dirty="0"/>
                        <a:t>17:30-19:00</a:t>
                      </a:r>
                    </a:p>
                    <a:p>
                      <a:r>
                        <a:rPr lang="ru-RU" sz="1700" b="1" dirty="0"/>
                        <a:t>5 классы</a:t>
                      </a:r>
                    </a:p>
                    <a:p>
                      <a:r>
                        <a:rPr lang="ru-RU" sz="1700" b="1" dirty="0" err="1"/>
                        <a:t>Чт</a:t>
                      </a:r>
                      <a:r>
                        <a:rPr lang="ru-RU" sz="1700" b="1" dirty="0"/>
                        <a:t> </a:t>
                      </a:r>
                      <a:r>
                        <a:rPr lang="ru-RU" sz="1700" b="0" dirty="0"/>
                        <a:t>17:30-19:00</a:t>
                      </a:r>
                    </a:p>
                    <a:p>
                      <a:endParaRPr lang="ru-RU" sz="1700" b="1" dirty="0"/>
                    </a:p>
                    <a:p>
                      <a:endParaRPr lang="ru-RU" sz="1700" dirty="0"/>
                    </a:p>
                    <a:p>
                      <a:endParaRPr lang="ru-RU" sz="17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8C522B4-5C18-457B-ABA7-C14D8937D485}"/>
              </a:ext>
            </a:extLst>
          </p:cNvPr>
          <p:cNvSpPr txBox="1"/>
          <p:nvPr/>
        </p:nvSpPr>
        <p:spPr>
          <a:xfrm>
            <a:off x="239697" y="1046776"/>
            <a:ext cx="33113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Данная программа адресована всем желающим детям 8-12 лет.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D89E3B1-0035-4F68-975B-8A89F519A2A2}"/>
              </a:ext>
            </a:extLst>
          </p:cNvPr>
          <p:cNvSpPr txBox="1"/>
          <p:nvPr/>
        </p:nvSpPr>
        <p:spPr>
          <a:xfrm>
            <a:off x="239697" y="5147272"/>
            <a:ext cx="85188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процессе обучения по данной программе учащиеся научатся шить различными видами швов, шить игрушки. </a:t>
            </a:r>
          </a:p>
          <a:p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E588990-49E8-4FB9-BCAE-760CFA8389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4832" y="5022500"/>
            <a:ext cx="2257168" cy="1835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6464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6893A438-E5FA-E01D-7F1F-894CA7600A5C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  <a:solidFill>
            <a:srgbClr val="CBA9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ХУДОЖЕСТВЕННАЯ</a:t>
            </a:r>
          </a:p>
        </p:txBody>
      </p:sp>
      <p:graphicFrame>
        <p:nvGraphicFramePr>
          <p:cNvPr id="5" name="Таблица 6">
            <a:extLst>
              <a:ext uri="{FF2B5EF4-FFF2-40B4-BE49-F238E27FC236}">
                <a16:creationId xmlns:a16="http://schemas.microsoft.com/office/drawing/2014/main" id="{E8617B7A-324F-CF1B-9522-7FEFCB8F88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469331"/>
              </p:ext>
            </p:extLst>
          </p:nvPr>
        </p:nvGraphicFramePr>
        <p:xfrm>
          <a:off x="3905189" y="98229"/>
          <a:ext cx="8128000" cy="15595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55341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1853513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1987146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Секция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Бюджет/</a:t>
                      </a:r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Преподаватель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Время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Умелица (плетение из пушистой проволоки)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Бюджет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Кузьменкова Елена Петровна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dirty="0"/>
                        <a:t>1-2 классы</a:t>
                      </a:r>
                    </a:p>
                    <a:p>
                      <a:r>
                        <a:rPr lang="ru-RU" sz="1700" b="1" dirty="0"/>
                        <a:t>Пн </a:t>
                      </a:r>
                      <a:r>
                        <a:rPr lang="ru-RU" sz="1700" dirty="0"/>
                        <a:t>14:30-15:15</a:t>
                      </a:r>
                    </a:p>
                    <a:p>
                      <a:r>
                        <a:rPr lang="ru-RU" sz="1700" b="1" dirty="0"/>
                        <a:t>Вт</a:t>
                      </a:r>
                      <a:r>
                        <a:rPr lang="ru-RU" sz="1700" dirty="0"/>
                        <a:t> 15:00-15:45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9BF9860-F5ED-9361-DEF6-63CF0D07C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C7B2E32-3508-12CB-4D04-C13C6B4306BE}"/>
              </a:ext>
            </a:extLst>
          </p:cNvPr>
          <p:cNvSpPr txBox="1"/>
          <p:nvPr/>
        </p:nvSpPr>
        <p:spPr>
          <a:xfrm>
            <a:off x="239697" y="1046776"/>
            <a:ext cx="33113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Данная программа адресована всем желающим детям 7-11 лет.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F771BB-621F-3DCA-6339-1598A4AECCD6}"/>
              </a:ext>
            </a:extLst>
          </p:cNvPr>
          <p:cNvSpPr txBox="1"/>
          <p:nvPr/>
        </p:nvSpPr>
        <p:spPr>
          <a:xfrm>
            <a:off x="239697" y="3454960"/>
            <a:ext cx="8518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процессе обучения по данной программе обучающиеся научатся плести изделия из пушистой проволоки.</a:t>
            </a:r>
          </a:p>
        </p:txBody>
      </p:sp>
    </p:spTree>
    <p:extLst>
      <p:ext uri="{BB962C8B-B14F-4D97-AF65-F5344CB8AC3E}">
        <p14:creationId xmlns:p14="http://schemas.microsoft.com/office/powerpoint/2010/main" val="11164162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6893A438-E5FA-E01D-7F1F-894CA7600A5C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  <a:solidFill>
            <a:srgbClr val="CBA9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ХУДОЖЕСТВЕННАЯ</a:t>
            </a:r>
          </a:p>
        </p:txBody>
      </p:sp>
      <p:graphicFrame>
        <p:nvGraphicFramePr>
          <p:cNvPr id="5" name="Таблица 6">
            <a:extLst>
              <a:ext uri="{FF2B5EF4-FFF2-40B4-BE49-F238E27FC236}">
                <a16:creationId xmlns:a16="http://schemas.microsoft.com/office/drawing/2014/main" id="{E8617B7A-324F-CF1B-9522-7FEFCB8F88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86713"/>
              </p:ext>
            </p:extLst>
          </p:nvPr>
        </p:nvGraphicFramePr>
        <p:xfrm>
          <a:off x="3905189" y="98229"/>
          <a:ext cx="8128000" cy="123952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55341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1853513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1987146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Секция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Бюджет/</a:t>
                      </a:r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Преподаватель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Время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/>
                        <a:t>Бисероплетение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Бюджет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Кузьменкова Елена Петровна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dirty="0"/>
                        <a:t>3-5 классы</a:t>
                      </a:r>
                    </a:p>
                    <a:p>
                      <a:r>
                        <a:rPr lang="ru-RU" sz="1700" b="1" dirty="0"/>
                        <a:t>Ср </a:t>
                      </a:r>
                      <a:r>
                        <a:rPr lang="ru-RU" sz="1700" dirty="0"/>
                        <a:t>15:30-17:00</a:t>
                      </a:r>
                    </a:p>
                    <a:p>
                      <a:r>
                        <a:rPr lang="ru-RU" sz="1700" b="1" dirty="0" err="1"/>
                        <a:t>Пт</a:t>
                      </a:r>
                      <a:r>
                        <a:rPr lang="ru-RU" sz="1700" dirty="0"/>
                        <a:t> 15:00-16:30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9BF9860-F5ED-9361-DEF6-63CF0D07C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C7B2E32-3508-12CB-4D04-C13C6B4306BE}"/>
              </a:ext>
            </a:extLst>
          </p:cNvPr>
          <p:cNvSpPr txBox="1"/>
          <p:nvPr/>
        </p:nvSpPr>
        <p:spPr>
          <a:xfrm>
            <a:off x="239697" y="1046776"/>
            <a:ext cx="33113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Данная программа адресована всем желающим детям 10-12 лет.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F771BB-621F-3DCA-6339-1598A4AECCD6}"/>
              </a:ext>
            </a:extLst>
          </p:cNvPr>
          <p:cNvSpPr txBox="1"/>
          <p:nvPr/>
        </p:nvSpPr>
        <p:spPr>
          <a:xfrm>
            <a:off x="239697" y="3454960"/>
            <a:ext cx="8518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процессе обучения по данной программе обучающиеся научатся плести изделия из бисера.</a:t>
            </a:r>
          </a:p>
        </p:txBody>
      </p:sp>
    </p:spTree>
    <p:extLst>
      <p:ext uri="{BB962C8B-B14F-4D97-AF65-F5344CB8AC3E}">
        <p14:creationId xmlns:p14="http://schemas.microsoft.com/office/powerpoint/2010/main" val="22766195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6893A438-E5FA-E01D-7F1F-894CA7600A5C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  <a:solidFill>
            <a:srgbClr val="CBA9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ХУДОЖЕСТВЕННАЯ</a:t>
            </a:r>
          </a:p>
        </p:txBody>
      </p:sp>
      <p:graphicFrame>
        <p:nvGraphicFramePr>
          <p:cNvPr id="5" name="Таблица 6">
            <a:extLst>
              <a:ext uri="{FF2B5EF4-FFF2-40B4-BE49-F238E27FC236}">
                <a16:creationId xmlns:a16="http://schemas.microsoft.com/office/drawing/2014/main" id="{E8617B7A-324F-CF1B-9522-7FEFCB8F88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847417"/>
              </p:ext>
            </p:extLst>
          </p:nvPr>
        </p:nvGraphicFramePr>
        <p:xfrm>
          <a:off x="3905189" y="98229"/>
          <a:ext cx="8128000" cy="33121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55341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1853513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1987146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Секция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Бюджет/</a:t>
                      </a:r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Преподаватель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Время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Театр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Бюджет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Вострокнутов Дмитрий Евгеньевич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dirty="0"/>
                        <a:t>3-4 класс</a:t>
                      </a:r>
                    </a:p>
                    <a:p>
                      <a:r>
                        <a:rPr lang="ru-RU" sz="1700" b="1" dirty="0"/>
                        <a:t>Пн </a:t>
                      </a:r>
                      <a:r>
                        <a:rPr lang="ru-RU" sz="1700" dirty="0"/>
                        <a:t>14:30-16:00</a:t>
                      </a:r>
                    </a:p>
                    <a:p>
                      <a:r>
                        <a:rPr lang="ru-RU" sz="1700" b="1" dirty="0"/>
                        <a:t>Ср</a:t>
                      </a:r>
                      <a:r>
                        <a:rPr lang="ru-RU" sz="1700" dirty="0"/>
                        <a:t> 15:30-17:00</a:t>
                      </a:r>
                    </a:p>
                    <a:p>
                      <a:endParaRPr lang="ru-RU" sz="1700" dirty="0"/>
                    </a:p>
                    <a:p>
                      <a:r>
                        <a:rPr lang="ru-RU" sz="1700" b="1" dirty="0"/>
                        <a:t>5-9 класс (1й год)</a:t>
                      </a:r>
                    </a:p>
                    <a:p>
                      <a:r>
                        <a:rPr lang="ru-RU" sz="1700" b="1" dirty="0"/>
                        <a:t>Пн </a:t>
                      </a:r>
                      <a:r>
                        <a:rPr lang="ru-RU" sz="1700" dirty="0"/>
                        <a:t>16:00-17:30</a:t>
                      </a:r>
                    </a:p>
                    <a:p>
                      <a:r>
                        <a:rPr lang="ru-RU" sz="1700" b="1" dirty="0"/>
                        <a:t>Ср</a:t>
                      </a:r>
                      <a:r>
                        <a:rPr lang="ru-RU" sz="1700" dirty="0"/>
                        <a:t> 17:00-18?30</a:t>
                      </a:r>
                    </a:p>
                    <a:p>
                      <a:endParaRPr lang="ru-RU" sz="1700" dirty="0"/>
                    </a:p>
                    <a:p>
                      <a:r>
                        <a:rPr lang="ru-RU" sz="1700" b="1" dirty="0"/>
                        <a:t>5-9 класс (2й год)</a:t>
                      </a:r>
                    </a:p>
                    <a:p>
                      <a:r>
                        <a:rPr lang="ru-RU" sz="1700" b="1" dirty="0"/>
                        <a:t>Ср </a:t>
                      </a:r>
                      <a:r>
                        <a:rPr lang="ru-RU" sz="1700" b="0" dirty="0"/>
                        <a:t>18:30-20:00</a:t>
                      </a:r>
                    </a:p>
                    <a:p>
                      <a:r>
                        <a:rPr lang="ru-RU" sz="1700" b="1" dirty="0" err="1"/>
                        <a:t>Чт</a:t>
                      </a:r>
                      <a:r>
                        <a:rPr lang="ru-RU" sz="1700" b="1" dirty="0"/>
                        <a:t> </a:t>
                      </a:r>
                      <a:r>
                        <a:rPr lang="ru-RU" sz="1700" b="0" dirty="0"/>
                        <a:t>18:30-20:00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9BF9860-F5ED-9361-DEF6-63CF0D07C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C7B2E32-3508-12CB-4D04-C13C6B4306BE}"/>
              </a:ext>
            </a:extLst>
          </p:cNvPr>
          <p:cNvSpPr txBox="1"/>
          <p:nvPr/>
        </p:nvSpPr>
        <p:spPr>
          <a:xfrm>
            <a:off x="239697" y="1046776"/>
            <a:ext cx="33113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Данная программа адресована всем желающим детям 10-12 лет.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F771BB-621F-3DCA-6339-1598A4AECCD6}"/>
              </a:ext>
            </a:extLst>
          </p:cNvPr>
          <p:cNvSpPr txBox="1"/>
          <p:nvPr/>
        </p:nvSpPr>
        <p:spPr>
          <a:xfrm>
            <a:off x="239697" y="3454960"/>
            <a:ext cx="85188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Занятия в театральной студии развивают фантазию, воображение, внимание, концентрацию, память и осознанную реакцию. У школьников и подростков театральные занятия прекрасно развивают умение владеть собой, импровизировать и управлять своими эмоциями в разных жизненных ситуациях.</a:t>
            </a:r>
          </a:p>
        </p:txBody>
      </p:sp>
    </p:spTree>
    <p:extLst>
      <p:ext uri="{BB962C8B-B14F-4D97-AF65-F5344CB8AC3E}">
        <p14:creationId xmlns:p14="http://schemas.microsoft.com/office/powerpoint/2010/main" val="10116070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6893A438-E5FA-E01D-7F1F-894CA7600A5C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  <a:solidFill>
            <a:srgbClr val="CBA9E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ХУДОЖЕСТВЕННАЯ</a:t>
            </a:r>
          </a:p>
        </p:txBody>
      </p:sp>
      <p:graphicFrame>
        <p:nvGraphicFramePr>
          <p:cNvPr id="5" name="Таблица 6">
            <a:extLst>
              <a:ext uri="{FF2B5EF4-FFF2-40B4-BE49-F238E27FC236}">
                <a16:creationId xmlns:a16="http://schemas.microsoft.com/office/drawing/2014/main" id="{E8617B7A-324F-CF1B-9522-7FEFCB8F88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171207"/>
              </p:ext>
            </p:extLst>
          </p:nvPr>
        </p:nvGraphicFramePr>
        <p:xfrm>
          <a:off x="3905189" y="98229"/>
          <a:ext cx="8128000" cy="22758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55341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1853513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1987146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Секция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Бюджет/</a:t>
                      </a:r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Преподаватель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Время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Мир искусств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Бюджет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Яшина Виктория Анатольевна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b="1" dirty="0"/>
                        <a:t>1-4 класс (1 группа)</a:t>
                      </a:r>
                    </a:p>
                    <a:p>
                      <a:r>
                        <a:rPr lang="ru-RU" sz="1700" b="1" dirty="0"/>
                        <a:t>Пн </a:t>
                      </a:r>
                      <a:r>
                        <a:rPr lang="ru-RU" sz="1700" b="0" dirty="0"/>
                        <a:t>15:00-15:45</a:t>
                      </a:r>
                    </a:p>
                    <a:p>
                      <a:r>
                        <a:rPr lang="ru-RU" sz="1700" b="1" dirty="0"/>
                        <a:t>Вт</a:t>
                      </a:r>
                      <a:r>
                        <a:rPr lang="ru-RU" sz="1700" b="0" dirty="0"/>
                        <a:t> 15:30-16:15</a:t>
                      </a:r>
                    </a:p>
                    <a:p>
                      <a:r>
                        <a:rPr lang="ru-RU" sz="1700" b="1" dirty="0"/>
                        <a:t>1-4 класс (2 группа)</a:t>
                      </a:r>
                    </a:p>
                    <a:p>
                      <a:r>
                        <a:rPr lang="ru-RU" sz="1700" b="1" dirty="0" err="1"/>
                        <a:t>Чт</a:t>
                      </a:r>
                      <a:r>
                        <a:rPr lang="ru-RU" sz="1700" b="1" dirty="0"/>
                        <a:t> </a:t>
                      </a:r>
                      <a:r>
                        <a:rPr lang="ru-RU" sz="1700" b="0" dirty="0"/>
                        <a:t>14:30-15:15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4D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9BF9860-F5ED-9361-DEF6-63CF0D07C7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C7B2E32-3508-12CB-4D04-C13C6B4306BE}"/>
              </a:ext>
            </a:extLst>
          </p:cNvPr>
          <p:cNvSpPr txBox="1"/>
          <p:nvPr/>
        </p:nvSpPr>
        <p:spPr>
          <a:xfrm>
            <a:off x="239697" y="1046776"/>
            <a:ext cx="331137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Данная программа адресована всем желающим детям 7-11 лет.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F771BB-621F-3DCA-6339-1598A4AECCD6}"/>
              </a:ext>
            </a:extLst>
          </p:cNvPr>
          <p:cNvSpPr txBox="1"/>
          <p:nvPr/>
        </p:nvSpPr>
        <p:spPr>
          <a:xfrm>
            <a:off x="239697" y="3454960"/>
            <a:ext cx="8518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В процессе обучения по данной программе обучающиеся познакомятся и выполнят самостоятельно различные виды рисунков.</a:t>
            </a:r>
          </a:p>
        </p:txBody>
      </p:sp>
    </p:spTree>
    <p:extLst>
      <p:ext uri="{BB962C8B-B14F-4D97-AF65-F5344CB8AC3E}">
        <p14:creationId xmlns:p14="http://schemas.microsoft.com/office/powerpoint/2010/main" val="2148611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38C6EE7F-F758-4C51-BB2B-2821670BD097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СОЦИАЛЬНО-ГУМАНИТАРНАЯ</a:t>
            </a:r>
          </a:p>
        </p:txBody>
      </p:sp>
      <p:graphicFrame>
        <p:nvGraphicFramePr>
          <p:cNvPr id="5" name="Таблица 6">
            <a:extLst>
              <a:ext uri="{FF2B5EF4-FFF2-40B4-BE49-F238E27FC236}">
                <a16:creationId xmlns:a16="http://schemas.microsoft.com/office/drawing/2014/main" id="{3E1B8FC3-E42B-4EF2-BC16-460975B283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94233"/>
              </p:ext>
            </p:extLst>
          </p:nvPr>
        </p:nvGraphicFramePr>
        <p:xfrm>
          <a:off x="3993965" y="79901"/>
          <a:ext cx="8128000" cy="295656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74656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2015231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1806113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289008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Секция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Бюджет/</a:t>
                      </a:r>
                      <a:r>
                        <a:rPr lang="ru-RU" sz="1400" dirty="0" err="1"/>
                        <a:t>внебюджет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Время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2214494">
                <a:tc>
                  <a:txBody>
                    <a:bodyPr/>
                    <a:lstStyle/>
                    <a:p>
                      <a:r>
                        <a:rPr lang="ru-RU" sz="1400" dirty="0"/>
                        <a:t>Здравствуй, музей!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/>
                        <a:t>Внебюджет</a:t>
                      </a:r>
                      <a:r>
                        <a:rPr lang="ru-RU" sz="1400" dirty="0"/>
                        <a:t> (800/</a:t>
                      </a:r>
                      <a:r>
                        <a:rPr lang="ru-RU" sz="1400" dirty="0" err="1"/>
                        <a:t>мес</a:t>
                      </a:r>
                      <a:r>
                        <a:rPr lang="ru-RU" sz="14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/>
                        <a:t>Зиновьева А.А.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/>
                        <a:t>Фомина Н.В.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/>
                        <a:t>Кучер А.И.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/>
                        <a:t>Зорина Т.А.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/>
                        <a:t>Васильева Е.М.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/>
                        <a:t>Потапова Т.Н.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err="1"/>
                        <a:t>Съедина</a:t>
                      </a:r>
                      <a:r>
                        <a:rPr lang="ru-RU" sz="1400" dirty="0"/>
                        <a:t> И.В.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err="1"/>
                        <a:t>Вартанова</a:t>
                      </a:r>
                      <a:r>
                        <a:rPr lang="ru-RU" sz="1400" dirty="0"/>
                        <a:t> Т.М.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dirty="0"/>
                        <a:t>Белоусова П.А.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dirty="0"/>
                        <a:t>Белоусова П.А.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dirty="0"/>
                        <a:t>Белоусова П.А.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/>
                        <a:t>Чт</a:t>
                      </a:r>
                      <a:r>
                        <a:rPr lang="ru-RU" sz="1400" dirty="0"/>
                        <a:t> 12:30-13:15</a:t>
                      </a:r>
                    </a:p>
                    <a:p>
                      <a:r>
                        <a:rPr lang="ru-RU" sz="1400" dirty="0" err="1"/>
                        <a:t>Пт</a:t>
                      </a:r>
                      <a:r>
                        <a:rPr lang="ru-RU" sz="1400" dirty="0"/>
                        <a:t> 12:30-13:15</a:t>
                      </a:r>
                    </a:p>
                    <a:p>
                      <a:r>
                        <a:rPr lang="ru-RU" sz="1400" dirty="0" err="1"/>
                        <a:t>Пт</a:t>
                      </a:r>
                      <a:r>
                        <a:rPr lang="ru-RU" sz="1400" dirty="0"/>
                        <a:t> 12:30-13:15</a:t>
                      </a:r>
                    </a:p>
                    <a:p>
                      <a:r>
                        <a:rPr lang="ru-RU" sz="1400" dirty="0" err="1"/>
                        <a:t>Чт</a:t>
                      </a:r>
                      <a:r>
                        <a:rPr lang="ru-RU" sz="1400" dirty="0"/>
                        <a:t> 12:30-13:15</a:t>
                      </a:r>
                    </a:p>
                    <a:p>
                      <a:r>
                        <a:rPr lang="ru-RU" sz="1400" dirty="0"/>
                        <a:t>Пн 13:35-14:20</a:t>
                      </a:r>
                    </a:p>
                    <a:p>
                      <a:r>
                        <a:rPr lang="ru-RU" sz="1400" dirty="0"/>
                        <a:t>Пн 13:35-14:20</a:t>
                      </a:r>
                    </a:p>
                    <a:p>
                      <a:r>
                        <a:rPr lang="ru-RU" sz="1400" dirty="0"/>
                        <a:t>Вт  12:30-13:15</a:t>
                      </a:r>
                    </a:p>
                    <a:p>
                      <a:r>
                        <a:rPr lang="ru-RU" sz="1400" dirty="0"/>
                        <a:t>Вт  12:30-13:15</a:t>
                      </a:r>
                    </a:p>
                    <a:p>
                      <a:r>
                        <a:rPr lang="ru-RU" sz="1400" dirty="0"/>
                        <a:t>Вт  12:30-13:15</a:t>
                      </a:r>
                    </a:p>
                    <a:p>
                      <a:r>
                        <a:rPr lang="ru-RU" sz="1400" dirty="0"/>
                        <a:t>       13:35-14:20</a:t>
                      </a:r>
                    </a:p>
                    <a:p>
                      <a:r>
                        <a:rPr lang="ru-RU" sz="1400" dirty="0"/>
                        <a:t> </a:t>
                      </a:r>
                      <a:r>
                        <a:rPr lang="ru-RU" sz="1400" dirty="0" err="1"/>
                        <a:t>Чт</a:t>
                      </a:r>
                      <a:r>
                        <a:rPr lang="ru-RU" sz="1400" dirty="0"/>
                        <a:t>  12:30-13.15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98540E7-15E6-4AE4-8840-EEE34F53A2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ECD3589-73D9-4236-930E-85EA7F802D20}"/>
              </a:ext>
            </a:extLst>
          </p:cNvPr>
          <p:cNvSpPr txBox="1"/>
          <p:nvPr/>
        </p:nvSpPr>
        <p:spPr>
          <a:xfrm>
            <a:off x="70035" y="914400"/>
            <a:ext cx="355106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Рабочая программа платной образовательной услуги «Здравствуй, музей!» подготовлена на основе раздела «Мир музея» для начальной школы.</a:t>
            </a:r>
          </a:p>
          <a:p>
            <a:r>
              <a:rPr lang="ru-RU" sz="1400" dirty="0"/>
              <a:t>      Образовательные блоки раздела:      1 класс «Учись смотреть и видеть» - 33ч.,</a:t>
            </a:r>
          </a:p>
          <a:p>
            <a:r>
              <a:rPr lang="ru-RU" sz="1400" dirty="0"/>
              <a:t>      2 класс  «Введение в музей» - 34 ч.,</a:t>
            </a:r>
          </a:p>
          <a:p>
            <a:r>
              <a:rPr lang="ru-RU" sz="1400" dirty="0"/>
              <a:t>      3 класс  «Введение в изобразительное, народное искусство и архитектуру» - 34 ч.,</a:t>
            </a:r>
          </a:p>
          <a:p>
            <a:r>
              <a:rPr lang="ru-RU" sz="1400" dirty="0"/>
              <a:t>      4 класс  «В мире художественных образов»  -34 ч.</a:t>
            </a:r>
          </a:p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C634F8-56C3-4DCD-963D-FB124186143B}"/>
              </a:ext>
            </a:extLst>
          </p:cNvPr>
          <p:cNvSpPr txBox="1"/>
          <p:nvPr/>
        </p:nvSpPr>
        <p:spPr>
          <a:xfrm>
            <a:off x="70035" y="3429000"/>
            <a:ext cx="868852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По мере реализации программы у детей формируются: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любовь и интерес к искусству;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желание узнавать творческое начало в процессе восприятия прекрасного и собственной деятельности в ходе экспериментирования с изобразительными материалами, сочетания разнообразных изобразительных техник;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развивается познавательный интерес к музеям, а дальше к картинкам, к кладовым искусства;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ребёнок развивает сенсорные, эмоционально-эстетические, творческие, художественно-эстетические и познавательные способности;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осознаёт ценность искусства, культурное наследие города.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1345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423616C5-156A-4091-BF1A-4A7A005C300C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СОЦИАЛЬНО-ГУМАНИТАРНАЯ</a:t>
            </a:r>
          </a:p>
        </p:txBody>
      </p:sp>
      <p:graphicFrame>
        <p:nvGraphicFramePr>
          <p:cNvPr id="3" name="Таблица 6">
            <a:extLst>
              <a:ext uri="{FF2B5EF4-FFF2-40B4-BE49-F238E27FC236}">
                <a16:creationId xmlns:a16="http://schemas.microsoft.com/office/drawing/2014/main" id="{8160D71D-7B07-4079-B745-FB774A8056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705332"/>
              </p:ext>
            </p:extLst>
          </p:nvPr>
        </p:nvGraphicFramePr>
        <p:xfrm>
          <a:off x="3993965" y="79899"/>
          <a:ext cx="8128000" cy="15290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74656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2015231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1806113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Секция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Бюджет/</a:t>
                      </a:r>
                      <a:r>
                        <a:rPr lang="ru-RU" sz="1400" dirty="0" err="1"/>
                        <a:t>внебюджет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Время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Второй иностранный язык (немецкий) для 5х классов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/>
                        <a:t>Внебюджет</a:t>
                      </a:r>
                      <a:r>
                        <a:rPr lang="ru-RU" sz="1400" dirty="0"/>
                        <a:t> (250 </a:t>
                      </a:r>
                      <a:r>
                        <a:rPr lang="ru-RU" sz="1400" dirty="0" err="1"/>
                        <a:t>руб</a:t>
                      </a:r>
                      <a:r>
                        <a:rPr lang="ru-RU" sz="1400" dirty="0"/>
                        <a:t>/час)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/>
                        <a:t>Никулина Наталья Юрьевна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err="1"/>
                        <a:t>Цимбаленко</a:t>
                      </a:r>
                      <a:r>
                        <a:rPr lang="ru-RU" sz="1400" dirty="0"/>
                        <a:t> Марина Александровна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 «А»</a:t>
                      </a:r>
                    </a:p>
                    <a:p>
                      <a:r>
                        <a:rPr lang="ru-RU" sz="1400" dirty="0"/>
                        <a:t>Пн 14:30-15:15</a:t>
                      </a:r>
                    </a:p>
                    <a:p>
                      <a:r>
                        <a:rPr lang="ru-RU" sz="1400" dirty="0" err="1"/>
                        <a:t>Чт</a:t>
                      </a:r>
                      <a:r>
                        <a:rPr lang="ru-RU" sz="1400" dirty="0"/>
                        <a:t>  14:30-15:15</a:t>
                      </a:r>
                    </a:p>
                    <a:p>
                      <a:endParaRPr lang="ru-RU" sz="1400" dirty="0"/>
                    </a:p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0DF0975-AD47-4AB9-95FF-8EE1615F6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BEB2B91-B518-4801-A2BF-9F0BEAB4710E}"/>
              </a:ext>
            </a:extLst>
          </p:cNvPr>
          <p:cNvSpPr txBox="1"/>
          <p:nvPr/>
        </p:nvSpPr>
        <p:spPr>
          <a:xfrm>
            <a:off x="151369" y="914400"/>
            <a:ext cx="33997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Данная программа по немецкому языку разработана для первого года изучения немецкого языка как второго иностранного.</a:t>
            </a:r>
          </a:p>
          <a:p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4FBFB4-2ACD-4075-80AB-74DB7E761A94}"/>
              </a:ext>
            </a:extLst>
          </p:cNvPr>
          <p:cNvSpPr txBox="1"/>
          <p:nvPr/>
        </p:nvSpPr>
        <p:spPr>
          <a:xfrm>
            <a:off x="151369" y="1799445"/>
            <a:ext cx="841558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Обучающихся по программе ждет знакомство с: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Различными лексическими единицами по темам: Моя семья, Распорядок дня, Жизнь в городе, Ежедневные дела, Праздники, Хобби и интересы, Различные правила (поведения, ПДД и т.д.), Еда и напитки, Занятия в каникулярное время;</a:t>
            </a:r>
            <a:r>
              <a:rPr lang="ru-RU" sz="1400" b="1" dirty="0"/>
              <a:t> </a:t>
            </a:r>
            <a:endParaRPr lang="ru-R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«Немецкий язык – расширяй горизонты» - учащиеся знакомятся с историческими фактами, географическими особенностями, достопримечательностями стран изучаемого языка, которые им предстоит узнать в ходе дальнейшего изучения предмета.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Различными грамматическими явлениями: им станут знакомы притяжательные местоимения, предлоги времени, модальные глаголы, настоящее время, прошедшее время, правильные и неправильные глаголы, будущее время;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Они научатся писать различные виды текстов: открытки, приглашения, сочинения-рассуждения на заданную тему.</a:t>
            </a:r>
          </a:p>
          <a:p>
            <a:r>
              <a:rPr lang="ru-RU" sz="1400" dirty="0"/>
              <a:t>В результате обучения обучающийся расширит свой словарный запас и улучшит навыки общения и понимания текстов на немецком языке.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3990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0ED7DC2D-5B88-4BA4-A10D-95D06040D73A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СОЦИАЛЬНО-ГУМАНИТАРНАЯ</a:t>
            </a:r>
          </a:p>
        </p:txBody>
      </p:sp>
      <p:graphicFrame>
        <p:nvGraphicFramePr>
          <p:cNvPr id="5" name="Таблица 6">
            <a:extLst>
              <a:ext uri="{FF2B5EF4-FFF2-40B4-BE49-F238E27FC236}">
                <a16:creationId xmlns:a16="http://schemas.microsoft.com/office/drawing/2014/main" id="{9F67B0C2-5279-42DA-BC1E-615400B488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558544"/>
              </p:ext>
            </p:extLst>
          </p:nvPr>
        </p:nvGraphicFramePr>
        <p:xfrm>
          <a:off x="3985088" y="71596"/>
          <a:ext cx="8128000" cy="15290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56900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2059620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1779480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Секция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Бюджет/</a:t>
                      </a:r>
                      <a:r>
                        <a:rPr lang="ru-RU" sz="1400" dirty="0" err="1"/>
                        <a:t>внебюджет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Время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Второй иностранный язык (английский) для 5х классов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/>
                        <a:t>Внебюджет</a:t>
                      </a:r>
                      <a:endParaRPr lang="ru-RU" sz="1400" dirty="0"/>
                    </a:p>
                    <a:p>
                      <a:r>
                        <a:rPr lang="ru-RU" sz="1400" dirty="0"/>
                        <a:t>(250/час)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err="1"/>
                        <a:t>Лысковец</a:t>
                      </a:r>
                      <a:r>
                        <a:rPr lang="ru-RU" sz="1400" dirty="0"/>
                        <a:t> Александра Андреевна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/>
                        <a:t>Казаринова Татьяна Николаевна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 «Б»</a:t>
                      </a:r>
                    </a:p>
                    <a:p>
                      <a:r>
                        <a:rPr lang="ru-RU" sz="1400" dirty="0"/>
                        <a:t>Пн 14:30-15:15</a:t>
                      </a:r>
                    </a:p>
                    <a:p>
                      <a:r>
                        <a:rPr lang="ru-RU" sz="1400" dirty="0" err="1"/>
                        <a:t>Чт</a:t>
                      </a:r>
                      <a:r>
                        <a:rPr lang="ru-RU" sz="1400" dirty="0"/>
                        <a:t>  14:30-15:15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5265AF1-7876-4033-98BB-81E3EBB375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F8F29D6-94EB-4A4D-A7D8-D5502274BB91}"/>
              </a:ext>
            </a:extLst>
          </p:cNvPr>
          <p:cNvSpPr txBox="1"/>
          <p:nvPr/>
        </p:nvSpPr>
        <p:spPr>
          <a:xfrm>
            <a:off x="151369" y="914400"/>
            <a:ext cx="33997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Данная программа по английскому языку разработана для первого года изучения английского языка как второго иностранного.</a:t>
            </a:r>
          </a:p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F8DD18-9E0F-4930-975E-FF16E86D9F4E}"/>
              </a:ext>
            </a:extLst>
          </p:cNvPr>
          <p:cNvSpPr txBox="1"/>
          <p:nvPr/>
        </p:nvSpPr>
        <p:spPr>
          <a:xfrm>
            <a:off x="151369" y="1799445"/>
            <a:ext cx="841558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Обучающихся по программе ждет знакомство с: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Различными лексическими единицами по темам: Моя семья, Распорядок дня, Ежедневные дела, Еда и напитки.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Различными грамматическими явлениями: им станут знакомы притяжательные местоимения, предлоги времени, модальные глаголы, настоящее время, прошедшее время, правильные и неправильные глаголы, будущее время;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Они научатся писать различные виды текстов: открытки, приглашения. </a:t>
            </a:r>
          </a:p>
          <a:p>
            <a:r>
              <a:rPr lang="ru-RU" sz="1400" dirty="0"/>
              <a:t>В результате обучения обучающийся расширит свой словарный запас и улучшит навыки общения и понимания текстов на английском языке.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391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5BC86A2B-E136-488F-8700-79CEF2F71D9F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СОЦИАЛЬНО-ГУМАНИТАРНАЯ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B109C32-B250-4AC0-BB6B-20FF14AD85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DEFC7F79-CC8F-467F-B341-440AABBE7A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295022"/>
              </p:ext>
            </p:extLst>
          </p:nvPr>
        </p:nvGraphicFramePr>
        <p:xfrm>
          <a:off x="3985088" y="71596"/>
          <a:ext cx="8128000" cy="15290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56900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2059620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1779480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Секция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Бюджет/</a:t>
                      </a:r>
                      <a:r>
                        <a:rPr lang="ru-RU" sz="1400" dirty="0" err="1"/>
                        <a:t>внебюджет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/>
                        <a:t>Время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Второй иностранный язык (немецкий) для 6х классов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err="1"/>
                        <a:t>Внебюджет</a:t>
                      </a:r>
                      <a:endParaRPr lang="ru-RU" sz="1400" dirty="0"/>
                    </a:p>
                    <a:p>
                      <a:r>
                        <a:rPr lang="ru-RU" sz="1400" dirty="0"/>
                        <a:t>(250/час)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/>
                        <a:t>Никулина Наталья Юрьевна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400" dirty="0" err="1"/>
                        <a:t>Цимбаленко</a:t>
                      </a:r>
                      <a:r>
                        <a:rPr lang="ru-RU" sz="1400" dirty="0"/>
                        <a:t> Марина Александровна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6 «А»</a:t>
                      </a:r>
                    </a:p>
                    <a:p>
                      <a:r>
                        <a:rPr lang="ru-RU" sz="1400" dirty="0"/>
                        <a:t>Пн 15:20-16:05</a:t>
                      </a:r>
                    </a:p>
                    <a:p>
                      <a:r>
                        <a:rPr lang="ru-RU" sz="1400" dirty="0"/>
                        <a:t>Ср  14:30-15:15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9702949-AC6B-49BE-B4FC-BFE816BD68AC}"/>
              </a:ext>
            </a:extLst>
          </p:cNvPr>
          <p:cNvSpPr txBox="1"/>
          <p:nvPr/>
        </p:nvSpPr>
        <p:spPr>
          <a:xfrm>
            <a:off x="150921" y="1166812"/>
            <a:ext cx="34001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Данная программа по немецкому языку разработана для второго года изучения немецкого языка как второго иностранного.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B25469-B678-4DAF-B061-B073D2FB4543}"/>
              </a:ext>
            </a:extLst>
          </p:cNvPr>
          <p:cNvSpPr txBox="1"/>
          <p:nvPr/>
        </p:nvSpPr>
        <p:spPr>
          <a:xfrm>
            <a:off x="150921" y="2120919"/>
            <a:ext cx="860764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Обучающихся по программе ждет знакомство с: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Различными лексическими единицами по темам: Мой дом, Еда и напитки, Мое свободное время, Вечеринки, Мой город, Каникулы.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400" dirty="0"/>
              <a:t>«Немецкий язык – расширяй горизонты» - учащиеся знакомятся с историческими фактами, географическими особенностями, достопримечательностями стран изучаемого языка, которые им предстоит узнать в ходе дальнейшего изучения предмета.</a:t>
            </a:r>
          </a:p>
          <a:p>
            <a:r>
              <a:rPr lang="ru-RU" sz="1400" dirty="0"/>
              <a:t>В результате обучения обучающийся расширит свой словарный запас и улучшит навыки общения и понимания текстов на немецком языке.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6701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7C921FBD-26D4-4EF2-9BF9-3EEC1F2E68A3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СОЦИАЛЬНО-ГУМАНИТАРНАЯ</a:t>
            </a: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6936CCEA-77E5-49DE-82B8-269416C501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270449"/>
              </p:ext>
            </p:extLst>
          </p:nvPr>
        </p:nvGraphicFramePr>
        <p:xfrm>
          <a:off x="3985088" y="71596"/>
          <a:ext cx="8128000" cy="21082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56900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2059620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1779480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Секция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Бюджет/</a:t>
                      </a:r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Время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Второй иностранный язык (английский) для 6х классов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  <a:p>
                      <a:r>
                        <a:rPr lang="ru-RU" dirty="0"/>
                        <a:t>(250/час)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 err="1"/>
                        <a:t>Симеонидис</a:t>
                      </a:r>
                      <a:r>
                        <a:rPr lang="ru-RU" dirty="0"/>
                        <a:t> Афина Ильинична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dirty="0"/>
                        <a:t>Шолохова Любовь Александровна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6 «Б»</a:t>
                      </a:r>
                    </a:p>
                    <a:p>
                      <a:r>
                        <a:rPr lang="ru-RU" dirty="0"/>
                        <a:t>Пн 15:20-16:05</a:t>
                      </a:r>
                    </a:p>
                    <a:p>
                      <a:r>
                        <a:rPr lang="ru-RU" dirty="0"/>
                        <a:t>Ср 14:30-15:15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C1752F9-11C1-4D40-ADBE-3B09AC12BF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F60D9555-9A8E-4DE8-8460-A5933DEBA63D}"/>
              </a:ext>
            </a:extLst>
          </p:cNvPr>
          <p:cNvSpPr txBox="1"/>
          <p:nvPr/>
        </p:nvSpPr>
        <p:spPr>
          <a:xfrm>
            <a:off x="150920" y="1125696"/>
            <a:ext cx="34001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Данная программа по английскому языку разработана для второго года изучения английского языка как второго иностранного.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9B4A47-3149-468C-B302-EE9035B029D8}"/>
              </a:ext>
            </a:extLst>
          </p:cNvPr>
          <p:cNvSpPr txBox="1"/>
          <p:nvPr/>
        </p:nvSpPr>
        <p:spPr>
          <a:xfrm>
            <a:off x="150920" y="2603024"/>
            <a:ext cx="839827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Обучающихся по программе ждет знакомство с: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Различными лексическими единицами по темам: моя семья, распорядок дня, жизнь в городе, ежедневные дела, праздники, хобби и интересы, различные правила (поведения, ПДД и </a:t>
            </a:r>
            <a:r>
              <a:rPr lang="ru-RU" dirty="0" err="1"/>
              <a:t>тд</a:t>
            </a:r>
            <a:r>
              <a:rPr lang="ru-RU" dirty="0"/>
              <a:t>), еда и напитки, занятиями в каникулярное время;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Различными грамматическими явлениями: притяжательные местоимения, предлоги времени, модальные глаголы, простое и продолженное настоящее время, просто прошедшее время, правильные и неправильные глаголы, будущее время;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Написанием различных видов текстов: открытки, приглашения, сочинения-рассуждения на заданную тему;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Диалогическая, монологическая речь по определённым темам для решения различных коммуникативных задач.</a:t>
            </a:r>
          </a:p>
        </p:txBody>
      </p:sp>
    </p:spTree>
    <p:extLst>
      <p:ext uri="{BB962C8B-B14F-4D97-AF65-F5344CB8AC3E}">
        <p14:creationId xmlns:p14="http://schemas.microsoft.com/office/powerpoint/2010/main" val="1569166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95313E56-6F59-4B31-B6EC-B8F4FE8C1EBD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СОЦИАЛЬНО-ГУМАНИТАРНАЯ</a:t>
            </a:r>
          </a:p>
        </p:txBody>
      </p:sp>
      <p:graphicFrame>
        <p:nvGraphicFramePr>
          <p:cNvPr id="5" name="Таблица 6">
            <a:extLst>
              <a:ext uri="{FF2B5EF4-FFF2-40B4-BE49-F238E27FC236}">
                <a16:creationId xmlns:a16="http://schemas.microsoft.com/office/drawing/2014/main" id="{8C62C648-5826-43D7-A396-AA93018C4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9407004"/>
              </p:ext>
            </p:extLst>
          </p:nvPr>
        </p:nvGraphicFramePr>
        <p:xfrm>
          <a:off x="3905189" y="98229"/>
          <a:ext cx="8128000" cy="1561008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74656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1789344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37228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Секция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Бюджет/</a:t>
                      </a:r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Время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Подготовка к языковому диплому</a:t>
                      </a:r>
                    </a:p>
                    <a:p>
                      <a:r>
                        <a:rPr lang="ru-RU" dirty="0"/>
                        <a:t>(9 класс)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Внебюджет</a:t>
                      </a:r>
                      <a:r>
                        <a:rPr lang="en-US" dirty="0"/>
                        <a:t> </a:t>
                      </a:r>
                      <a:r>
                        <a:rPr lang="ru-RU" dirty="0"/>
                        <a:t>(3000/</a:t>
                      </a:r>
                      <a:r>
                        <a:rPr lang="ru-RU" dirty="0" err="1"/>
                        <a:t>мес</a:t>
                      </a:r>
                      <a:r>
                        <a:rPr lang="ru-RU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Павлова Александра Борисовна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/>
                        <a:t>Вт 15:20-16:05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/>
                        <a:t>Ср 15:20-16:05</a:t>
                      </a:r>
                    </a:p>
                    <a:p>
                      <a:endParaRPr lang="ru-RU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53AC7B1-3D15-4F86-B834-9416A172FE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DE1ADD4A-642F-401E-8720-C60096B7EA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0425"/>
            <a:ext cx="2867487" cy="207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F9695D-F99D-451B-8B45-E161CD3F8602}"/>
              </a:ext>
            </a:extLst>
          </p:cNvPr>
          <p:cNvSpPr txBox="1"/>
          <p:nvPr/>
        </p:nvSpPr>
        <p:spPr>
          <a:xfrm>
            <a:off x="158811" y="1383469"/>
            <a:ext cx="3551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Данная программа создана для обучающихся 9 классов, углубленно занимающихся немецким языком.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106FBD-F670-496C-9527-F86C3E857E5B}"/>
              </a:ext>
            </a:extLst>
          </p:cNvPr>
          <p:cNvSpPr txBox="1"/>
          <p:nvPr/>
        </p:nvSpPr>
        <p:spPr>
          <a:xfrm>
            <a:off x="150920" y="2603024"/>
            <a:ext cx="8398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Задача курса:</a:t>
            </a:r>
          </a:p>
          <a:p>
            <a:r>
              <a:rPr lang="ru-RU" dirty="0"/>
              <a:t>Подготовить обучающихся 9-х классов к сдаче международного языкового диплома по немецкому языку на уровень В2.</a:t>
            </a:r>
          </a:p>
        </p:txBody>
      </p:sp>
    </p:spTree>
    <p:extLst>
      <p:ext uri="{BB962C8B-B14F-4D97-AF65-F5344CB8AC3E}">
        <p14:creationId xmlns:p14="http://schemas.microsoft.com/office/powerpoint/2010/main" val="1196985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0669EB2F-8A4D-476C-9BB2-2AE024B6CF2A}"/>
              </a:ext>
            </a:extLst>
          </p:cNvPr>
          <p:cNvSpPr/>
          <p:nvPr/>
        </p:nvSpPr>
        <p:spPr>
          <a:xfrm>
            <a:off x="0" y="0"/>
            <a:ext cx="3551068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СОЦИАЛЬНО-ГУМАНИТАРНАЯ</a:t>
            </a:r>
          </a:p>
        </p:txBody>
      </p:sp>
      <p:graphicFrame>
        <p:nvGraphicFramePr>
          <p:cNvPr id="8" name="Таблица 6">
            <a:extLst>
              <a:ext uri="{FF2B5EF4-FFF2-40B4-BE49-F238E27FC236}">
                <a16:creationId xmlns:a16="http://schemas.microsoft.com/office/drawing/2014/main" id="{25A8B3DE-50F8-4C5B-B265-97255E000B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943773"/>
              </p:ext>
            </p:extLst>
          </p:nvPr>
        </p:nvGraphicFramePr>
        <p:xfrm>
          <a:off x="3905189" y="98229"/>
          <a:ext cx="8128000" cy="23825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1021119"/>
                    </a:ext>
                  </a:extLst>
                </a:gridCol>
                <a:gridCol w="2274656">
                  <a:extLst>
                    <a:ext uri="{9D8B030D-6E8A-4147-A177-3AD203B41FA5}">
                      <a16:colId xmlns:a16="http://schemas.microsoft.com/office/drawing/2014/main" val="3398556489"/>
                    </a:ext>
                  </a:extLst>
                </a:gridCol>
                <a:gridCol w="1926454">
                  <a:extLst>
                    <a:ext uri="{9D8B030D-6E8A-4147-A177-3AD203B41FA5}">
                      <a16:colId xmlns:a16="http://schemas.microsoft.com/office/drawing/2014/main" val="1716998682"/>
                    </a:ext>
                  </a:extLst>
                </a:gridCol>
                <a:gridCol w="1894890">
                  <a:extLst>
                    <a:ext uri="{9D8B030D-6E8A-4147-A177-3AD203B41FA5}">
                      <a16:colId xmlns:a16="http://schemas.microsoft.com/office/drawing/2014/main" val="29574851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Секция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Бюджет/</a:t>
                      </a:r>
                      <a:r>
                        <a:rPr lang="ru-RU" dirty="0" err="1"/>
                        <a:t>внебюджет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Преподаватель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Время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5641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Подготовка к языковому диплому</a:t>
                      </a:r>
                    </a:p>
                    <a:p>
                      <a:r>
                        <a:rPr lang="ru-RU" dirty="0"/>
                        <a:t>(10-11 класс)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/>
                        <a:t>Внебюджет</a:t>
                      </a:r>
                      <a:r>
                        <a:rPr lang="ru-RU" dirty="0"/>
                        <a:t> (4500/</a:t>
                      </a:r>
                      <a:r>
                        <a:rPr lang="ru-RU" dirty="0" err="1"/>
                        <a:t>мес</a:t>
                      </a:r>
                      <a:r>
                        <a:rPr lang="ru-RU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Павлова Александра Борисовна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/>
                        <a:t>11 класс:</a:t>
                      </a:r>
                    </a:p>
                    <a:p>
                      <a:r>
                        <a:rPr lang="ru-RU" b="0" dirty="0"/>
                        <a:t>Вт  14.30-15.15</a:t>
                      </a:r>
                    </a:p>
                    <a:p>
                      <a:r>
                        <a:rPr lang="ru-RU" b="0" dirty="0" err="1"/>
                        <a:t>Чт</a:t>
                      </a:r>
                      <a:r>
                        <a:rPr lang="ru-RU" b="0" dirty="0"/>
                        <a:t>  15.20-16.05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err="1"/>
                        <a:t>Пт</a:t>
                      </a:r>
                      <a:r>
                        <a:rPr lang="ru-RU" b="0" dirty="0"/>
                        <a:t>  15.20-16.05</a:t>
                      </a:r>
                    </a:p>
                    <a:p>
                      <a:endParaRPr lang="ru-RU" b="1" dirty="0"/>
                    </a:p>
                    <a:p>
                      <a:endParaRPr lang="ru-RU" b="1" dirty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742184"/>
                  </a:ext>
                </a:extLst>
              </a:tr>
            </a:tbl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E2A7BF7-C220-4AB6-BBEE-37CF8D7E03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8562" y="4065973"/>
            <a:ext cx="3433438" cy="2792027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65449CAB-2F2D-4469-8D4B-CD935F286D2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780425"/>
            <a:ext cx="2867487" cy="207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EBD2381-46E8-4901-9B41-6C5E7FB5B4B5}"/>
              </a:ext>
            </a:extLst>
          </p:cNvPr>
          <p:cNvSpPr txBox="1"/>
          <p:nvPr/>
        </p:nvSpPr>
        <p:spPr>
          <a:xfrm>
            <a:off x="158811" y="1383469"/>
            <a:ext cx="35510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Данная программа создана для обучающихся 10-11 классов, углубленно занимающихся немецким языком.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5C835C0-7AC6-4430-9B5A-72AF83D7846A}"/>
              </a:ext>
            </a:extLst>
          </p:cNvPr>
          <p:cNvSpPr txBox="1"/>
          <p:nvPr/>
        </p:nvSpPr>
        <p:spPr>
          <a:xfrm>
            <a:off x="150920" y="2603024"/>
            <a:ext cx="8398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Задача курса:</a:t>
            </a:r>
          </a:p>
          <a:p>
            <a:r>
              <a:rPr lang="ru-RU" dirty="0"/>
              <a:t>Подготовить обучающихся 10-х и 11-х классов к сдаче международного языкового диплома по немецкому языку на уровень С1.</a:t>
            </a:r>
          </a:p>
        </p:txBody>
      </p:sp>
    </p:spTree>
    <p:extLst>
      <p:ext uri="{BB962C8B-B14F-4D97-AF65-F5344CB8AC3E}">
        <p14:creationId xmlns:p14="http://schemas.microsoft.com/office/powerpoint/2010/main" val="7587403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536</TotalTime>
  <Words>2414</Words>
  <Application>Microsoft Office PowerPoint</Application>
  <PresentationFormat>Широкоэкранный</PresentationFormat>
  <Paragraphs>532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3" baseType="lpstr">
      <vt:lpstr>Arial</vt:lpstr>
      <vt:lpstr>Calibri</vt:lpstr>
      <vt:lpstr>Calibri Light</vt:lpstr>
      <vt:lpstr>Тема Office</vt:lpstr>
      <vt:lpstr>Программы дополнительного образования 2024-2025</vt:lpstr>
      <vt:lpstr>ГБОУ гимназия №74 Выборгского района Санкт-Петербурга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Программы дополнительного образования 2023-2024</dc:title>
  <dc:creator>Каб 211</dc:creator>
  <cp:lastModifiedBy>Елена Кононова</cp:lastModifiedBy>
  <cp:revision>33</cp:revision>
  <dcterms:created xsi:type="dcterms:W3CDTF">2023-11-13T08:48:12Z</dcterms:created>
  <dcterms:modified xsi:type="dcterms:W3CDTF">2025-04-10T08:54:36Z</dcterms:modified>
</cp:coreProperties>
</file>